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7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CC66FF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D80CA4F-C042-5063-8C92-06DC8BB517EB}" v="48" dt="2026-07-17T11:54:28.957"/>
    <p1510:client id="{E376C754-2F6C-9B69-DC7A-499305FA48B1}" v="1" dt="2026-07-15T12:57:12.0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viewProps" Target="viewProps.xml" Id="rId8" /><Relationship Type="http://schemas.openxmlformats.org/officeDocument/2006/relationships/customXml" Target="../customXml/item3.xml" Id="rId3" /><Relationship Type="http://schemas.openxmlformats.org/officeDocument/2006/relationships/presProps" Target="presProps.xml" Id="rId7" /><Relationship Type="http://schemas.microsoft.com/office/2015/10/relationships/revisionInfo" Target="revisionInfo.xml" Id="rId12" /><Relationship Type="http://schemas.openxmlformats.org/officeDocument/2006/relationships/customXml" Target="../customXml/item2.xml" Id="rId2" /><Relationship Type="http://schemas.openxmlformats.org/officeDocument/2006/relationships/customXml" Target="../customXml/item1.xml" Id="rId1" /><Relationship Type="http://schemas.openxmlformats.org/officeDocument/2006/relationships/notesMaster" Target="notesMasters/notesMaster1.xml" Id="rId6" /><Relationship Type="http://schemas.openxmlformats.org/officeDocument/2006/relationships/slide" Target="slides/slide1.xml" Id="rId5" /><Relationship Type="http://schemas.openxmlformats.org/officeDocument/2006/relationships/tableStyles" Target="tableStyles.xml" Id="rId10" /><Relationship Type="http://schemas.openxmlformats.org/officeDocument/2006/relationships/slideMaster" Target="slideMasters/slideMaster1.xml" Id="rId4" /><Relationship Type="http://schemas.openxmlformats.org/officeDocument/2006/relationships/theme" Target="theme/theme1.xml" Id="rId9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3.png"/><Relationship Id="rId3" Type="http://schemas.microsoft.com/office/2007/relationships/hdphoto" Target="../media/hdphoto1.wdp"/><Relationship Id="rId21" Type="http://schemas.openxmlformats.org/officeDocument/2006/relationships/image" Target="../media/image18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2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20" Type="http://schemas.microsoft.com/office/2007/relationships/hdphoto" Target="../media/hdphoto2.wdp"/><Relationship Id="rId29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1.png"/><Relationship Id="rId32" Type="http://schemas.openxmlformats.org/officeDocument/2006/relationships/image" Target="../media/image29.sv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0.png"/><Relationship Id="rId28" Type="http://schemas.openxmlformats.org/officeDocument/2006/relationships/image" Target="../media/image25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8.sv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9.png"/><Relationship Id="rId27" Type="http://schemas.openxmlformats.org/officeDocument/2006/relationships/image" Target="../media/image24.png"/><Relationship Id="rId30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Rectangle 145">
            <a:extLst>
              <a:ext uri="{FF2B5EF4-FFF2-40B4-BE49-F238E27FC236}">
                <a16:creationId xmlns:a16="http://schemas.microsoft.com/office/drawing/2014/main" id="{5C830268-6189-4918-9A87-5C775E3FCE3E}"/>
              </a:ext>
            </a:extLst>
          </p:cNvPr>
          <p:cNvSpPr/>
          <p:nvPr/>
        </p:nvSpPr>
        <p:spPr>
          <a:xfrm>
            <a:off x="1966681" y="2486352"/>
            <a:ext cx="2814510" cy="62936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C4373B50-4D53-4E07-951D-9CEAD3FBBAAB}"/>
              </a:ext>
            </a:extLst>
          </p:cNvPr>
          <p:cNvSpPr/>
          <p:nvPr/>
        </p:nvSpPr>
        <p:spPr>
          <a:xfrm>
            <a:off x="2114182" y="4676732"/>
            <a:ext cx="5733212" cy="60417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7" name="Block Arc 86">
            <a:extLst>
              <a:ext uri="{FF2B5EF4-FFF2-40B4-BE49-F238E27FC236}">
                <a16:creationId xmlns:a16="http://schemas.microsoft.com/office/drawing/2014/main" id="{58036F68-BA97-4965-9333-640A6F09B30C}"/>
              </a:ext>
            </a:extLst>
          </p:cNvPr>
          <p:cNvSpPr/>
          <p:nvPr/>
        </p:nvSpPr>
        <p:spPr>
          <a:xfrm rot="5400000" flipH="1">
            <a:off x="6353966" y="7079145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72D911C-3635-44B6-9746-0B279C618F3A}"/>
              </a:ext>
            </a:extLst>
          </p:cNvPr>
          <p:cNvSpPr/>
          <p:nvPr/>
        </p:nvSpPr>
        <p:spPr>
          <a:xfrm>
            <a:off x="1953674" y="15522198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Block Arc 6">
            <a:extLst>
              <a:ext uri="{FF2B5EF4-FFF2-40B4-BE49-F238E27FC236}">
                <a16:creationId xmlns:a16="http://schemas.microsoft.com/office/drawing/2014/main" id="{17D4308C-34E7-48EC-B960-08E7972531A7}"/>
              </a:ext>
            </a:extLst>
          </p:cNvPr>
          <p:cNvSpPr/>
          <p:nvPr/>
        </p:nvSpPr>
        <p:spPr>
          <a:xfrm rot="16200000">
            <a:off x="619964" y="1366309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DD31FF-1A64-4751-B83D-C6F7789AC749}"/>
              </a:ext>
            </a:extLst>
          </p:cNvPr>
          <p:cNvSpPr/>
          <p:nvPr/>
        </p:nvSpPr>
        <p:spPr>
          <a:xfrm>
            <a:off x="1928849" y="13352216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C7D21E-4272-48CF-8EE0-4FA7FCB2B4AB}"/>
              </a:ext>
            </a:extLst>
          </p:cNvPr>
          <p:cNvSpPr txBox="1"/>
          <p:nvPr/>
        </p:nvSpPr>
        <p:spPr>
          <a:xfrm>
            <a:off x="3467391" y="316705"/>
            <a:ext cx="5137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>
                <a:latin typeface="Modern Love" panose="04090805081005020601" pitchFamily="82" charset="0"/>
                <a:cs typeface="Aharoni" panose="020B0604020202020204" pitchFamily="2" charset="-79"/>
              </a:rPr>
              <a:t>Geography Learning Journey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72548A9-7A69-419B-83DD-25FB8FBF36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282" b="70513" l="4300" r="98300">
                        <a14:foregroundMark x1="78848" y1="36926" x2="72199" y2="58601"/>
                        <a14:foregroundMark x1="65555" y1="77240" x2="27000" y2="79744"/>
                        <a14:foregroundMark x1="27000" y1="79744" x2="24534" y2="76500"/>
                        <a14:foregroundMark x1="21997" y1="38692" x2="16412" y2="48775"/>
                        <a14:foregroundMark x1="6808" y1="69310" x2="7167" y2="69119"/>
                        <a14:foregroundMark x1="80114" y1="37818" x2="68874" y2="58137"/>
                        <a14:foregroundMark x1="63800" y1="67308" x2="63200" y2="67564"/>
                        <a14:backgroundMark x1="27300" y1="27308" x2="27300" y2="27308"/>
                        <a14:backgroundMark x1="60400" y1="29359" x2="40000" y2="19615"/>
                        <a14:backgroundMark x1="32000" y1="21923" x2="16900" y2="26667"/>
                        <a14:backgroundMark x1="9500" y1="31282" x2="26600" y2="31026"/>
                        <a14:backgroundMark x1="26700" y1="29103" x2="11400" y2="26795"/>
                        <a14:backgroundMark x1="16500" y1="25256" x2="44100" y2="12179"/>
                        <a14:backgroundMark x1="44100" y1="12179" x2="51400" y2="26538"/>
                        <a14:backgroundMark x1="51400" y1="26538" x2="68800" y2="19615"/>
                        <a14:backgroundMark x1="63600" y1="18974" x2="42600" y2="14359"/>
                        <a14:backgroundMark x1="33900" y1="13077" x2="20700" y2="19103"/>
                        <a14:backgroundMark x1="20700" y1="19103" x2="44200" y2="4872"/>
                        <a14:backgroundMark x1="24500" y1="12436" x2="45400" y2="15256"/>
                        <a14:backgroundMark x1="23000" y1="16923" x2="20300" y2="18462"/>
                        <a14:backgroundMark x1="18800" y1="21154" x2="30600" y2="31538"/>
                        <a14:backgroundMark x1="63800" y1="19744" x2="62900" y2="17692"/>
                        <a14:backgroundMark x1="67200" y1="20897" x2="86200" y2="33846"/>
                        <a14:backgroundMark x1="62700" y1="16538" x2="65500" y2="18077"/>
                        <a14:backgroundMark x1="98300" y1="37179" x2="98300" y2="37179"/>
                        <a14:backgroundMark x1="83400" y1="35128" x2="83400" y2="35128"/>
                        <a14:backgroundMark x1="82700" y1="36154" x2="82700" y2="36154"/>
                        <a14:backgroundMark x1="98100" y1="40128" x2="98100" y2="40128"/>
                        <a14:backgroundMark x1="98100" y1="40128" x2="98100" y2="40128"/>
                        <a14:backgroundMark x1="97400" y1="39615" x2="97100" y2="39487"/>
                        <a14:backgroundMark x1="97100" y1="39487" x2="95800" y2="39359"/>
                        <a14:backgroundMark x1="87600" y1="36282" x2="87600" y2="36282"/>
                        <a14:backgroundMark x1="79900" y1="35513" x2="83000" y2="34231"/>
                        <a14:backgroundMark x1="85500" y1="37436" x2="89000" y2="35769"/>
                        <a14:backgroundMark x1="84700" y1="34744" x2="92500" y2="38590"/>
                        <a14:backgroundMark x1="79800" y1="36154" x2="79800" y2="36154"/>
                        <a14:backgroundMark x1="8500" y1="36795" x2="23000" y2="71410"/>
                        <a14:backgroundMark x1="23000" y1="71410" x2="29500" y2="73205"/>
                        <a14:backgroundMark x1="19700" y1="68846" x2="1600" y2="36667"/>
                        <a14:backgroundMark x1="1600" y1="36667" x2="11800" y2="59872"/>
                        <a14:backgroundMark x1="9200" y1="35128" x2="13000" y2="72692"/>
                        <a14:backgroundMark x1="13000" y1="72692" x2="7500" y2="66795"/>
                        <a14:backgroundMark x1="5200" y1="70897" x2="7200" y2="33590"/>
                        <a14:backgroundMark x1="7200" y1="33590" x2="4100" y2="71026"/>
                        <a14:backgroundMark x1="4100" y1="71026" x2="8800" y2="74103"/>
                        <a14:backgroundMark x1="4400" y1="46795" x2="4100" y2="42564"/>
                        <a14:backgroundMark x1="12200" y1="33205" x2="8600" y2="38077"/>
                        <a14:backgroundMark x1="1300" y1="39615" x2="3900" y2="54231"/>
                        <a14:backgroundMark x1="9700" y1="62821" x2="25300" y2="75513"/>
                        <a14:backgroundMark x1="17200" y1="63333" x2="1900" y2="61538"/>
                        <a14:backgroundMark x1="7800" y1="64487" x2="7100" y2="69103"/>
                        <a14:backgroundMark x1="23800" y1="36410" x2="25800" y2="32949"/>
                        <a14:backgroundMark x1="25100" y1="33462" x2="23200" y2="35256"/>
                        <a14:backgroundMark x1="23200" y1="35256" x2="23800" y2="38077"/>
                        <a14:backgroundMark x1="64800" y1="65000" x2="79000" y2="63718"/>
                        <a14:backgroundMark x1="67100" y1="67179" x2="70000" y2="71538"/>
                        <a14:backgroundMark x1="66700" y1="74615" x2="66700" y2="74615"/>
                        <a14:backgroundMark x1="68300" y1="74615" x2="67100" y2="72821"/>
                        <a14:backgroundMark x1="64200" y1="60385" x2="79800" y2="62564"/>
                        <a14:backgroundMark x1="66200" y1="75513" x2="93500" y2="55513"/>
                        <a14:backgroundMark x1="93500" y1="55513" x2="94000" y2="35641"/>
                        <a14:backgroundMark x1="94000" y1="35641" x2="98200" y2="41538"/>
                        <a14:backgroundMark x1="83000" y1="36154" x2="76500" y2="33590"/>
                      </a14:backgroundRemoval>
                    </a14:imgEffect>
                  </a14:imgLayer>
                </a14:imgProps>
              </a:ext>
            </a:extLst>
          </a:blip>
          <a:srcRect t="24406" r="530" b="32512"/>
          <a:stretch/>
        </p:blipFill>
        <p:spPr>
          <a:xfrm rot="19735414">
            <a:off x="7839930" y="15939738"/>
            <a:ext cx="1961372" cy="66260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CD8B6A8-B331-4AC9-9175-ACDDD9168AC1}"/>
              </a:ext>
            </a:extLst>
          </p:cNvPr>
          <p:cNvSpPr txBox="1"/>
          <p:nvPr/>
        </p:nvSpPr>
        <p:spPr>
          <a:xfrm>
            <a:off x="7265978" y="15429809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/>
              <a:t>YEAR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8EC38D2-EC21-4113-A3BD-2D9186F5CC78}"/>
              </a:ext>
            </a:extLst>
          </p:cNvPr>
          <p:cNvSpPr/>
          <p:nvPr/>
        </p:nvSpPr>
        <p:spPr>
          <a:xfrm>
            <a:off x="6352881" y="13341299"/>
            <a:ext cx="1572877" cy="64768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AD624CC-DD29-483E-BFC4-76950B785568}"/>
              </a:ext>
            </a:extLst>
          </p:cNvPr>
          <p:cNvGrpSpPr/>
          <p:nvPr/>
        </p:nvGrpSpPr>
        <p:grpSpPr>
          <a:xfrm>
            <a:off x="6156218" y="13031521"/>
            <a:ext cx="1214980" cy="1274917"/>
            <a:chOff x="8003494" y="12006378"/>
            <a:chExt cx="1214980" cy="1304869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391A4AE-F137-4B96-9A4B-E71816201738}"/>
                </a:ext>
              </a:extLst>
            </p:cNvPr>
            <p:cNvSpPr/>
            <p:nvPr/>
          </p:nvSpPr>
          <p:spPr>
            <a:xfrm>
              <a:off x="8003494" y="12006378"/>
              <a:ext cx="1214980" cy="1304869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1F767C69-036D-492C-9CEE-F609E6AF6319}"/>
                </a:ext>
              </a:extLst>
            </p:cNvPr>
            <p:cNvSpPr/>
            <p:nvPr/>
          </p:nvSpPr>
          <p:spPr>
            <a:xfrm>
              <a:off x="8191763" y="12192149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AB871FC-E051-4FB0-B6A9-6968FF970FBD}"/>
                </a:ext>
              </a:extLst>
            </p:cNvPr>
            <p:cNvSpPr txBox="1"/>
            <p:nvPr/>
          </p:nvSpPr>
          <p:spPr>
            <a:xfrm>
              <a:off x="8188605" y="12254054"/>
              <a:ext cx="841074" cy="3150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/>
                <a:t>YEAR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759B1A2-6A23-48B9-8C95-476005E1862B}"/>
                </a:ext>
              </a:extLst>
            </p:cNvPr>
            <p:cNvSpPr txBox="1"/>
            <p:nvPr/>
          </p:nvSpPr>
          <p:spPr>
            <a:xfrm>
              <a:off x="8200158" y="12343708"/>
              <a:ext cx="841074" cy="8505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/>
                <a:t>8</a:t>
              </a:r>
            </a:p>
          </p:txBody>
        </p:sp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4232AE4-E781-40D8-BF58-5DA591C1627B}"/>
              </a:ext>
            </a:extLst>
          </p:cNvPr>
          <p:cNvSpPr/>
          <p:nvPr/>
        </p:nvSpPr>
        <p:spPr>
          <a:xfrm>
            <a:off x="6943270" y="1528788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586D4C-6AFE-4556-ACE3-6CC260602DEB}"/>
              </a:ext>
            </a:extLst>
          </p:cNvPr>
          <p:cNvSpPr/>
          <p:nvPr/>
        </p:nvSpPr>
        <p:spPr>
          <a:xfrm>
            <a:off x="7085115" y="1548866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4E3D887-221B-40B5-A8C0-81AC144DDC78}"/>
              </a:ext>
            </a:extLst>
          </p:cNvPr>
          <p:cNvSpPr txBox="1"/>
          <p:nvPr/>
        </p:nvSpPr>
        <p:spPr>
          <a:xfrm>
            <a:off x="7108612" y="1558220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/>
              <a:t>7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A2DF6E9-EDE0-400D-AB1A-F79C6B483BB9}"/>
              </a:ext>
            </a:extLst>
          </p:cNvPr>
          <p:cNvSpPr txBox="1"/>
          <p:nvPr/>
        </p:nvSpPr>
        <p:spPr>
          <a:xfrm>
            <a:off x="7046818" y="15574598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/>
              <a:t>YEAR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93CAC504-EA53-40D3-929A-ACE62665EA8E}"/>
              </a:ext>
            </a:extLst>
          </p:cNvPr>
          <p:cNvCxnSpPr>
            <a:cxnSpLocks/>
          </p:cNvCxnSpPr>
          <p:nvPr/>
        </p:nvCxnSpPr>
        <p:spPr>
          <a:xfrm>
            <a:off x="6760827" y="15296344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910229BC-1F34-41A2-AF3D-F68B86DDE31E}"/>
              </a:ext>
            </a:extLst>
          </p:cNvPr>
          <p:cNvSpPr txBox="1"/>
          <p:nvPr/>
        </p:nvSpPr>
        <p:spPr>
          <a:xfrm>
            <a:off x="6152801" y="14747915"/>
            <a:ext cx="1287163" cy="561856"/>
          </a:xfrm>
          <a:prstGeom prst="wedgeRoundRectCallout">
            <a:avLst>
              <a:gd name="adj1" fmla="val 7940"/>
              <a:gd name="adj2" fmla="val 8506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900" b="1" u="sng"/>
              <a:t>What does it take to become a great geographer?</a:t>
            </a:r>
          </a:p>
        </p:txBody>
      </p:sp>
      <p:pic>
        <p:nvPicPr>
          <p:cNvPr id="35" name="Picture 34" descr="A close up of a logo&#10;&#10;Description automatically generated">
            <a:extLst>
              <a:ext uri="{FF2B5EF4-FFF2-40B4-BE49-F238E27FC236}">
                <a16:creationId xmlns:a16="http://schemas.microsoft.com/office/drawing/2014/main" id="{77A79B1C-EBD4-44FF-B86F-9240F319AB1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09"/>
          <a:stretch/>
        </p:blipFill>
        <p:spPr>
          <a:xfrm>
            <a:off x="7319510" y="14747117"/>
            <a:ext cx="614296" cy="525781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860B1AAF-6384-49C1-BF59-4B19FE774F77}"/>
              </a:ext>
            </a:extLst>
          </p:cNvPr>
          <p:cNvSpPr/>
          <p:nvPr/>
        </p:nvSpPr>
        <p:spPr>
          <a:xfrm>
            <a:off x="5993958" y="16423575"/>
            <a:ext cx="1077817" cy="6133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To learn how to use OS maps, grid references and compass directions.</a:t>
            </a:r>
            <a:endParaRPr lang="en-GB" sz="2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45AA6C51-6AD3-457C-999C-BF993A099477}"/>
              </a:ext>
            </a:extLst>
          </p:cNvPr>
          <p:cNvCxnSpPr>
            <a:cxnSpLocks/>
          </p:cNvCxnSpPr>
          <p:nvPr/>
        </p:nvCxnSpPr>
        <p:spPr>
          <a:xfrm>
            <a:off x="5743499" y="15323451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56695A6-8DBD-4C2B-8B1D-2B6401E229D6}"/>
              </a:ext>
            </a:extLst>
          </p:cNvPr>
          <p:cNvCxnSpPr>
            <a:cxnSpLocks/>
          </p:cNvCxnSpPr>
          <p:nvPr/>
        </p:nvCxnSpPr>
        <p:spPr>
          <a:xfrm flipV="1">
            <a:off x="6398437" y="1585147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F1D4B9-854D-42EF-BEF3-7FC2F330BB81}"/>
              </a:ext>
            </a:extLst>
          </p:cNvPr>
          <p:cNvCxnSpPr>
            <a:cxnSpLocks/>
          </p:cNvCxnSpPr>
          <p:nvPr/>
        </p:nvCxnSpPr>
        <p:spPr>
          <a:xfrm flipV="1">
            <a:off x="4979598" y="1585147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178D44B-CF2E-4D21-9743-87B5CFC84FB2}"/>
              </a:ext>
            </a:extLst>
          </p:cNvPr>
          <p:cNvCxnSpPr>
            <a:cxnSpLocks/>
          </p:cNvCxnSpPr>
          <p:nvPr/>
        </p:nvCxnSpPr>
        <p:spPr>
          <a:xfrm>
            <a:off x="4248973" y="15303964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3A20367A-D547-40BF-908F-5D7FB00CE6A0}"/>
              </a:ext>
            </a:extLst>
          </p:cNvPr>
          <p:cNvCxnSpPr>
            <a:cxnSpLocks/>
          </p:cNvCxnSpPr>
          <p:nvPr/>
        </p:nvCxnSpPr>
        <p:spPr>
          <a:xfrm flipV="1">
            <a:off x="3251162" y="15793127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C4F35DEC-F010-4F73-897C-E32055BC8E73}"/>
              </a:ext>
            </a:extLst>
          </p:cNvPr>
          <p:cNvSpPr/>
          <p:nvPr/>
        </p:nvSpPr>
        <p:spPr>
          <a:xfrm>
            <a:off x="2623165" y="16446939"/>
            <a:ext cx="1468562" cy="498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Where do people live? </a:t>
            </a:r>
            <a:r>
              <a:rPr lang="en-US" sz="900" b="1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 </a:t>
            </a:r>
            <a:r>
              <a:rPr lang="en-GB" sz="900" b="1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Features of rural and urban areas to include differences.</a:t>
            </a:r>
            <a:endParaRPr lang="en-GB" sz="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17E30443-4B4F-485D-AFF1-EA753BF7E4B9}"/>
              </a:ext>
            </a:extLst>
          </p:cNvPr>
          <p:cNvSpPr/>
          <p:nvPr/>
        </p:nvSpPr>
        <p:spPr>
          <a:xfrm>
            <a:off x="5145392" y="15020680"/>
            <a:ext cx="1178481" cy="48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How people are connected throughout the world.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03935AA-A6BD-452C-BEDC-B330650C6285}"/>
              </a:ext>
            </a:extLst>
          </p:cNvPr>
          <p:cNvCxnSpPr>
            <a:cxnSpLocks/>
          </p:cNvCxnSpPr>
          <p:nvPr/>
        </p:nvCxnSpPr>
        <p:spPr>
          <a:xfrm>
            <a:off x="2609354" y="15323451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>
            <a:extLst>
              <a:ext uri="{FF2B5EF4-FFF2-40B4-BE49-F238E27FC236}">
                <a16:creationId xmlns:a16="http://schemas.microsoft.com/office/drawing/2014/main" id="{EDF3DC8F-A9C3-41AF-BEE3-7C088F5B1F90}"/>
              </a:ext>
            </a:extLst>
          </p:cNvPr>
          <p:cNvSpPr/>
          <p:nvPr/>
        </p:nvSpPr>
        <p:spPr>
          <a:xfrm>
            <a:off x="2159348" y="14842326"/>
            <a:ext cx="1085883" cy="48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Positive and negative characteristics of living in a city.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9FCCC766-4064-4071-B775-6436816A24B9}"/>
              </a:ext>
            </a:extLst>
          </p:cNvPr>
          <p:cNvCxnSpPr>
            <a:cxnSpLocks/>
          </p:cNvCxnSpPr>
          <p:nvPr/>
        </p:nvCxnSpPr>
        <p:spPr>
          <a:xfrm flipH="1" flipV="1">
            <a:off x="1963602" y="15972737"/>
            <a:ext cx="9911" cy="6031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89CFFD79-6E5D-41C9-B016-9AFB4A4EC276}"/>
              </a:ext>
            </a:extLst>
          </p:cNvPr>
          <p:cNvSpPr/>
          <p:nvPr/>
        </p:nvSpPr>
        <p:spPr>
          <a:xfrm>
            <a:off x="1551386" y="16558417"/>
            <a:ext cx="952741" cy="48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Ways to improve conditions in Shanty Towns.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C820BA30-5EDB-427B-975E-118AB25AFB42}"/>
              </a:ext>
            </a:extLst>
          </p:cNvPr>
          <p:cNvSpPr/>
          <p:nvPr/>
        </p:nvSpPr>
        <p:spPr>
          <a:xfrm>
            <a:off x="2569259" y="12647065"/>
            <a:ext cx="1214979" cy="579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0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What are the world’s continents like? 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1D1DCD17-047E-4CE8-862A-E0068845092C}"/>
              </a:ext>
            </a:extLst>
          </p:cNvPr>
          <p:cNvCxnSpPr>
            <a:cxnSpLocks/>
          </p:cNvCxnSpPr>
          <p:nvPr/>
        </p:nvCxnSpPr>
        <p:spPr>
          <a:xfrm>
            <a:off x="881313" y="14120937"/>
            <a:ext cx="456037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Rectangle 55">
            <a:extLst>
              <a:ext uri="{FF2B5EF4-FFF2-40B4-BE49-F238E27FC236}">
                <a16:creationId xmlns:a16="http://schemas.microsoft.com/office/drawing/2014/main" id="{A53F1ED8-B266-4795-96D5-B2E50ED1ADF4}"/>
              </a:ext>
            </a:extLst>
          </p:cNvPr>
          <p:cNvSpPr/>
          <p:nvPr/>
        </p:nvSpPr>
        <p:spPr>
          <a:xfrm>
            <a:off x="3251432" y="14148597"/>
            <a:ext cx="828163" cy="745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Explain why </a:t>
            </a:r>
            <a:r>
              <a:rPr lang="en-GB" sz="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Physical features of continents are important.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32B663BC-AB9C-4203-AA74-C8B7488CA03C}"/>
              </a:ext>
            </a:extLst>
          </p:cNvPr>
          <p:cNvCxnSpPr>
            <a:cxnSpLocks/>
          </p:cNvCxnSpPr>
          <p:nvPr/>
        </p:nvCxnSpPr>
        <p:spPr>
          <a:xfrm>
            <a:off x="1356824" y="13292450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0AFFE039-2824-4A9D-A72F-B06F020D7BD8}"/>
              </a:ext>
            </a:extLst>
          </p:cNvPr>
          <p:cNvCxnSpPr>
            <a:cxnSpLocks/>
          </p:cNvCxnSpPr>
          <p:nvPr/>
        </p:nvCxnSpPr>
        <p:spPr>
          <a:xfrm flipV="1">
            <a:off x="2324963" y="13686978"/>
            <a:ext cx="0" cy="5714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>
            <a:extLst>
              <a:ext uri="{FF2B5EF4-FFF2-40B4-BE49-F238E27FC236}">
                <a16:creationId xmlns:a16="http://schemas.microsoft.com/office/drawing/2014/main" id="{48DD2366-617E-44D0-91E4-CCEC8EDAD79E}"/>
              </a:ext>
            </a:extLst>
          </p:cNvPr>
          <p:cNvSpPr/>
          <p:nvPr/>
        </p:nvSpPr>
        <p:spPr>
          <a:xfrm>
            <a:off x="95463" y="13649809"/>
            <a:ext cx="918539" cy="1206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How do ecosystems vary across the world? 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Ecosystems and the different biomes </a:t>
            </a: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around the world.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4196B5F6-60C5-420E-94B9-6009CAB9F2C8}"/>
              </a:ext>
            </a:extLst>
          </p:cNvPr>
          <p:cNvCxnSpPr>
            <a:cxnSpLocks/>
          </p:cNvCxnSpPr>
          <p:nvPr/>
        </p:nvCxnSpPr>
        <p:spPr>
          <a:xfrm>
            <a:off x="3102519" y="13146612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>
            <a:extLst>
              <a:ext uri="{FF2B5EF4-FFF2-40B4-BE49-F238E27FC236}">
                <a16:creationId xmlns:a16="http://schemas.microsoft.com/office/drawing/2014/main" id="{148305CC-2F16-4A82-8019-C6EB66EA98C8}"/>
              </a:ext>
            </a:extLst>
          </p:cNvPr>
          <p:cNvSpPr/>
          <p:nvPr/>
        </p:nvSpPr>
        <p:spPr>
          <a:xfrm>
            <a:off x="664751" y="12953547"/>
            <a:ext cx="1074737" cy="48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Adaptations of plants and animals to the Rainforest.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BF74611F-C110-4AF5-ADF7-6AA50D5E9285}"/>
              </a:ext>
            </a:extLst>
          </p:cNvPr>
          <p:cNvCxnSpPr>
            <a:cxnSpLocks/>
          </p:cNvCxnSpPr>
          <p:nvPr/>
        </p:nvCxnSpPr>
        <p:spPr>
          <a:xfrm flipV="1">
            <a:off x="3558200" y="13732373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Rectangle 66">
            <a:extLst>
              <a:ext uri="{FF2B5EF4-FFF2-40B4-BE49-F238E27FC236}">
                <a16:creationId xmlns:a16="http://schemas.microsoft.com/office/drawing/2014/main" id="{CBC22889-13A0-49D1-BB4A-985F19C7CBDE}"/>
              </a:ext>
            </a:extLst>
          </p:cNvPr>
          <p:cNvSpPr/>
          <p:nvPr/>
        </p:nvSpPr>
        <p:spPr>
          <a:xfrm>
            <a:off x="1709438" y="14155670"/>
            <a:ext cx="1493040" cy="48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Management of ecosystems including the impact of humans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Protection of ecosystems.</a:t>
            </a:r>
            <a:endParaRPr lang="en-GB" sz="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CE9008AD-4692-4D50-B38B-98B84F80CC3A}"/>
              </a:ext>
            </a:extLst>
          </p:cNvPr>
          <p:cNvCxnSpPr>
            <a:cxnSpLocks/>
          </p:cNvCxnSpPr>
          <p:nvPr/>
        </p:nvCxnSpPr>
        <p:spPr>
          <a:xfrm>
            <a:off x="4062503" y="13161510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37A1D24E-276E-4776-B7B7-6417769551D7}"/>
              </a:ext>
            </a:extLst>
          </p:cNvPr>
          <p:cNvCxnSpPr>
            <a:cxnSpLocks/>
          </p:cNvCxnSpPr>
          <p:nvPr/>
        </p:nvCxnSpPr>
        <p:spPr>
          <a:xfrm flipV="1">
            <a:off x="4662399" y="13732373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3A416DB-15DC-467B-BFF7-E4B752241314}"/>
              </a:ext>
            </a:extLst>
          </p:cNvPr>
          <p:cNvCxnSpPr>
            <a:cxnSpLocks/>
          </p:cNvCxnSpPr>
          <p:nvPr/>
        </p:nvCxnSpPr>
        <p:spPr>
          <a:xfrm>
            <a:off x="5349479" y="13124341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9E505B33-9E2B-4E52-A9C9-9FC8EF79CABA}"/>
              </a:ext>
            </a:extLst>
          </p:cNvPr>
          <p:cNvCxnSpPr>
            <a:cxnSpLocks/>
          </p:cNvCxnSpPr>
          <p:nvPr/>
        </p:nvCxnSpPr>
        <p:spPr>
          <a:xfrm flipV="1">
            <a:off x="5842003" y="13717695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Block Arc 75">
            <a:extLst>
              <a:ext uri="{FF2B5EF4-FFF2-40B4-BE49-F238E27FC236}">
                <a16:creationId xmlns:a16="http://schemas.microsoft.com/office/drawing/2014/main" id="{7695FD9F-639D-43CA-A739-6E66C80E8C91}"/>
              </a:ext>
            </a:extLst>
          </p:cNvPr>
          <p:cNvSpPr/>
          <p:nvPr/>
        </p:nvSpPr>
        <p:spPr>
          <a:xfrm rot="5400000" flipH="1">
            <a:off x="6440788" y="11403355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CCDE10B-6E4A-4D05-866E-5D9E53D62F67}"/>
              </a:ext>
            </a:extLst>
          </p:cNvPr>
          <p:cNvSpPr/>
          <p:nvPr/>
        </p:nvSpPr>
        <p:spPr>
          <a:xfrm>
            <a:off x="2032661" y="11143335"/>
            <a:ext cx="5841604" cy="64269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8" name="Block Arc 77">
            <a:extLst>
              <a:ext uri="{FF2B5EF4-FFF2-40B4-BE49-F238E27FC236}">
                <a16:creationId xmlns:a16="http://schemas.microsoft.com/office/drawing/2014/main" id="{33276376-7BE4-441B-B298-D3F533509E54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9" name="Rectangle 140">
            <a:extLst>
              <a:ext uri="{FF2B5EF4-FFF2-40B4-BE49-F238E27FC236}">
                <a16:creationId xmlns:a16="http://schemas.microsoft.com/office/drawing/2014/main" id="{615A3A36-8D50-4875-8EEC-E99E5C45BF3E}"/>
              </a:ext>
            </a:extLst>
          </p:cNvPr>
          <p:cNvSpPr/>
          <p:nvPr/>
        </p:nvSpPr>
        <p:spPr>
          <a:xfrm>
            <a:off x="2032660" y="8997695"/>
            <a:ext cx="5935711" cy="636713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91748AC-87FE-432B-833E-2638F845EB13}"/>
              </a:ext>
            </a:extLst>
          </p:cNvPr>
          <p:cNvSpPr/>
          <p:nvPr/>
        </p:nvSpPr>
        <p:spPr>
          <a:xfrm>
            <a:off x="7526948" y="8605132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864642A7-67F3-4DFF-9C22-1C959B70D74D}"/>
              </a:ext>
            </a:extLst>
          </p:cNvPr>
          <p:cNvSpPr/>
          <p:nvPr/>
        </p:nvSpPr>
        <p:spPr>
          <a:xfrm>
            <a:off x="7726139" y="8723589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B96F7584-2A4B-475C-98E0-096524489F0D}"/>
              </a:ext>
            </a:extLst>
          </p:cNvPr>
          <p:cNvSpPr txBox="1"/>
          <p:nvPr/>
        </p:nvSpPr>
        <p:spPr>
          <a:xfrm>
            <a:off x="7738521" y="8804535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/>
              <a:t>9</a:t>
            </a:r>
          </a:p>
        </p:txBody>
      </p:sp>
      <p:pic>
        <p:nvPicPr>
          <p:cNvPr id="84" name="Picture 32" descr="houses Icon 1932296">
            <a:extLst>
              <a:ext uri="{FF2B5EF4-FFF2-40B4-BE49-F238E27FC236}">
                <a16:creationId xmlns:a16="http://schemas.microsoft.com/office/drawing/2014/main" id="{BA25CB82-05A0-419E-8898-A34AD322C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977" y="16206663"/>
            <a:ext cx="738426" cy="73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30" descr="africa Icon 1664923">
            <a:extLst>
              <a:ext uri="{FF2B5EF4-FFF2-40B4-BE49-F238E27FC236}">
                <a16:creationId xmlns:a16="http://schemas.microsoft.com/office/drawing/2014/main" id="{85E69793-CC9A-4854-A219-3CEDF42FA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528" y="12409425"/>
            <a:ext cx="682746" cy="68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76" descr="lazy hanging sloth Icon 2574526">
            <a:extLst>
              <a:ext uri="{FF2B5EF4-FFF2-40B4-BE49-F238E27FC236}">
                <a16:creationId xmlns:a16="http://schemas.microsoft.com/office/drawing/2014/main" id="{58E30AAF-F934-476E-98F6-5E2B3EA43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2" y="15008251"/>
            <a:ext cx="621719" cy="621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AB559340-C78C-4B73-87C9-1A7542FC7EAF}"/>
              </a:ext>
            </a:extLst>
          </p:cNvPr>
          <p:cNvCxnSpPr>
            <a:cxnSpLocks/>
          </p:cNvCxnSpPr>
          <p:nvPr/>
        </p:nvCxnSpPr>
        <p:spPr>
          <a:xfrm flipV="1">
            <a:off x="8025569" y="13600091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3CD289A8-4781-4163-BFB2-5EC391550991}"/>
              </a:ext>
            </a:extLst>
          </p:cNvPr>
          <p:cNvSpPr/>
          <p:nvPr/>
        </p:nvSpPr>
        <p:spPr>
          <a:xfrm>
            <a:off x="7115704" y="11918142"/>
            <a:ext cx="1043592" cy="934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How extreme can weather be?</a:t>
            </a:r>
            <a:r>
              <a:rPr lang="en-GB" sz="1050" b="1" u="sng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Tropical storms, tornadoes, heat waves and forest fires.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6E15D9FE-91D6-441E-B6A3-AF8767A53871}"/>
              </a:ext>
            </a:extLst>
          </p:cNvPr>
          <p:cNvCxnSpPr>
            <a:cxnSpLocks/>
          </p:cNvCxnSpPr>
          <p:nvPr/>
        </p:nvCxnSpPr>
        <p:spPr>
          <a:xfrm flipH="1">
            <a:off x="8492121" y="13146612"/>
            <a:ext cx="495730" cy="50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65CA15CB-946A-49A6-9886-24B6ED031338}"/>
              </a:ext>
            </a:extLst>
          </p:cNvPr>
          <p:cNvCxnSpPr>
            <a:cxnSpLocks/>
          </p:cNvCxnSpPr>
          <p:nvPr/>
        </p:nvCxnSpPr>
        <p:spPr>
          <a:xfrm flipH="1">
            <a:off x="8438411" y="11074307"/>
            <a:ext cx="5131" cy="628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>
            <a:extLst>
              <a:ext uri="{FF2B5EF4-FFF2-40B4-BE49-F238E27FC236}">
                <a16:creationId xmlns:a16="http://schemas.microsoft.com/office/drawing/2014/main" id="{F510C710-218C-4ED8-9959-4339364C3FEE}"/>
              </a:ext>
            </a:extLst>
          </p:cNvPr>
          <p:cNvCxnSpPr>
            <a:cxnSpLocks/>
          </p:cNvCxnSpPr>
          <p:nvPr/>
        </p:nvCxnSpPr>
        <p:spPr>
          <a:xfrm>
            <a:off x="6855044" y="10903921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369583FB-E3FF-43D0-A180-1874AD7228BB}"/>
              </a:ext>
            </a:extLst>
          </p:cNvPr>
          <p:cNvCxnSpPr>
            <a:cxnSpLocks/>
          </p:cNvCxnSpPr>
          <p:nvPr/>
        </p:nvCxnSpPr>
        <p:spPr>
          <a:xfrm flipV="1">
            <a:off x="3836499" y="11545702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Rectangle 103">
            <a:extLst>
              <a:ext uri="{FF2B5EF4-FFF2-40B4-BE49-F238E27FC236}">
                <a16:creationId xmlns:a16="http://schemas.microsoft.com/office/drawing/2014/main" id="{8DF5BFC7-06E4-48B5-8567-809C16FE484D}"/>
              </a:ext>
            </a:extLst>
          </p:cNvPr>
          <p:cNvSpPr/>
          <p:nvPr/>
        </p:nvSpPr>
        <p:spPr>
          <a:xfrm>
            <a:off x="6229039" y="10722486"/>
            <a:ext cx="1340847" cy="349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Hurricane Katrina case study </a:t>
            </a:r>
          </a:p>
        </p:txBody>
      </p: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81A5EFA8-79CD-45CC-86EE-0F1071CDDDAC}"/>
              </a:ext>
            </a:extLst>
          </p:cNvPr>
          <p:cNvCxnSpPr>
            <a:cxnSpLocks/>
          </p:cNvCxnSpPr>
          <p:nvPr/>
        </p:nvCxnSpPr>
        <p:spPr>
          <a:xfrm flipV="1">
            <a:off x="5965501" y="11494859"/>
            <a:ext cx="0" cy="59729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Rectangle 105">
            <a:extLst>
              <a:ext uri="{FF2B5EF4-FFF2-40B4-BE49-F238E27FC236}">
                <a16:creationId xmlns:a16="http://schemas.microsoft.com/office/drawing/2014/main" id="{2A6ECFBA-49C3-4F49-B05D-09319D0ECB8A}"/>
              </a:ext>
            </a:extLst>
          </p:cNvPr>
          <p:cNvSpPr/>
          <p:nvPr/>
        </p:nvSpPr>
        <p:spPr>
          <a:xfrm>
            <a:off x="2370021" y="10452950"/>
            <a:ext cx="1928515" cy="349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Comparison of the advantages and disadvantages of energy sources.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3007DB2B-4F47-49C2-B5D1-8C2C7D118879}"/>
              </a:ext>
            </a:extLst>
          </p:cNvPr>
          <p:cNvCxnSpPr>
            <a:cxnSpLocks/>
          </p:cNvCxnSpPr>
          <p:nvPr/>
        </p:nvCxnSpPr>
        <p:spPr>
          <a:xfrm>
            <a:off x="3045221" y="10772230"/>
            <a:ext cx="0" cy="65993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Rectangle 110">
            <a:extLst>
              <a:ext uri="{FF2B5EF4-FFF2-40B4-BE49-F238E27FC236}">
                <a16:creationId xmlns:a16="http://schemas.microsoft.com/office/drawing/2014/main" id="{DEEB0368-9F95-45B9-9B78-46D81CF35E97}"/>
              </a:ext>
            </a:extLst>
          </p:cNvPr>
          <p:cNvSpPr/>
          <p:nvPr/>
        </p:nvSpPr>
        <p:spPr>
          <a:xfrm>
            <a:off x="5305439" y="11998600"/>
            <a:ext cx="1522222" cy="679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0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How can we make the world more sustainable? </a:t>
            </a: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Description of different types of pollution.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69513715-BD69-4F97-A97A-EBCF03CFE76E}"/>
              </a:ext>
            </a:extLst>
          </p:cNvPr>
          <p:cNvSpPr/>
          <p:nvPr/>
        </p:nvSpPr>
        <p:spPr>
          <a:xfrm>
            <a:off x="3189827" y="11972041"/>
            <a:ext cx="1546684" cy="349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Explanation of the impacts of different types of pollution.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5FB331F4-E984-4D81-A989-7FC4228584FC}"/>
              </a:ext>
            </a:extLst>
          </p:cNvPr>
          <p:cNvSpPr/>
          <p:nvPr/>
        </p:nvSpPr>
        <p:spPr>
          <a:xfrm>
            <a:off x="4258434" y="10540151"/>
            <a:ext cx="164696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</a:rPr>
              <a:t>To know ways we can help to reduce different types of pollution.</a:t>
            </a:r>
            <a:endParaRPr lang="en-GB" sz="800"/>
          </a:p>
        </p:txBody>
      </p: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BBACB243-FFBF-4381-AEA7-2CEB768F84BD}"/>
              </a:ext>
            </a:extLst>
          </p:cNvPr>
          <p:cNvCxnSpPr>
            <a:cxnSpLocks/>
          </p:cNvCxnSpPr>
          <p:nvPr/>
        </p:nvCxnSpPr>
        <p:spPr>
          <a:xfrm>
            <a:off x="3108647" y="8687194"/>
            <a:ext cx="0" cy="57009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1E15343A-9889-40AB-BB1D-5535A4534DDE}"/>
              </a:ext>
            </a:extLst>
          </p:cNvPr>
          <p:cNvCxnSpPr>
            <a:cxnSpLocks/>
          </p:cNvCxnSpPr>
          <p:nvPr/>
        </p:nvCxnSpPr>
        <p:spPr>
          <a:xfrm>
            <a:off x="966384" y="9220033"/>
            <a:ext cx="451580" cy="37257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6F6EFC1B-365B-4B7A-878B-CABFFE934D01}"/>
              </a:ext>
            </a:extLst>
          </p:cNvPr>
          <p:cNvCxnSpPr>
            <a:cxnSpLocks/>
          </p:cNvCxnSpPr>
          <p:nvPr/>
        </p:nvCxnSpPr>
        <p:spPr>
          <a:xfrm flipV="1">
            <a:off x="1405586" y="11560000"/>
            <a:ext cx="359764" cy="3581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902DD8C0-5B9D-4F89-8105-B9B129CD6F18}"/>
              </a:ext>
            </a:extLst>
          </p:cNvPr>
          <p:cNvCxnSpPr>
            <a:cxnSpLocks/>
          </p:cNvCxnSpPr>
          <p:nvPr/>
        </p:nvCxnSpPr>
        <p:spPr>
          <a:xfrm>
            <a:off x="677329" y="10423637"/>
            <a:ext cx="578110" cy="655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EF4C30AD-B77D-47FB-AA28-4DE947F91F31}"/>
              </a:ext>
            </a:extLst>
          </p:cNvPr>
          <p:cNvCxnSpPr>
            <a:cxnSpLocks/>
          </p:cNvCxnSpPr>
          <p:nvPr/>
        </p:nvCxnSpPr>
        <p:spPr>
          <a:xfrm flipV="1">
            <a:off x="2247788" y="9384980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0" name="Picture 160" descr="Supply Chain Icon 1271146">
            <a:extLst>
              <a:ext uri="{FF2B5EF4-FFF2-40B4-BE49-F238E27FC236}">
                <a16:creationId xmlns:a16="http://schemas.microsoft.com/office/drawing/2014/main" id="{99EB4A18-06A4-4ED6-8A2F-8B82251995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0298" y="10262592"/>
            <a:ext cx="609723" cy="60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4" name="Picture 126" descr="Hurricane Icon 1066602">
            <a:extLst>
              <a:ext uri="{FF2B5EF4-FFF2-40B4-BE49-F238E27FC236}">
                <a16:creationId xmlns:a16="http://schemas.microsoft.com/office/drawing/2014/main" id="{AEAD6927-A0D0-4F54-867B-FB5323C39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851" y="10512544"/>
            <a:ext cx="541331" cy="541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" name="Picture 84" descr="deforestation Icon 3047728">
            <a:extLst>
              <a:ext uri="{FF2B5EF4-FFF2-40B4-BE49-F238E27FC236}">
                <a16:creationId xmlns:a16="http://schemas.microsoft.com/office/drawing/2014/main" id="{CBB1B08C-3F0D-4061-A571-A87AD93CF9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080" y="11809590"/>
            <a:ext cx="573574" cy="573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7" name="Rectangle 126">
            <a:extLst>
              <a:ext uri="{FF2B5EF4-FFF2-40B4-BE49-F238E27FC236}">
                <a16:creationId xmlns:a16="http://schemas.microsoft.com/office/drawing/2014/main" id="{589797AF-715B-44C6-8888-EBBF85FF9DC6}"/>
              </a:ext>
            </a:extLst>
          </p:cNvPr>
          <p:cNvSpPr/>
          <p:nvPr/>
        </p:nvSpPr>
        <p:spPr>
          <a:xfrm>
            <a:off x="2114180" y="6821733"/>
            <a:ext cx="5713462" cy="61739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28" name="Block Arc 127">
            <a:extLst>
              <a:ext uri="{FF2B5EF4-FFF2-40B4-BE49-F238E27FC236}">
                <a16:creationId xmlns:a16="http://schemas.microsoft.com/office/drawing/2014/main" id="{607389B1-5A30-4B7A-ABD9-BC4806B11C58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37C9CE25-625D-4746-A53A-D5DB6077F803}"/>
              </a:ext>
            </a:extLst>
          </p:cNvPr>
          <p:cNvSpPr/>
          <p:nvPr/>
        </p:nvSpPr>
        <p:spPr>
          <a:xfrm>
            <a:off x="2110422" y="4675273"/>
            <a:ext cx="2216765" cy="621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D7AAD092-C33C-483D-BBED-C5BE5E5DC065}"/>
              </a:ext>
            </a:extLst>
          </p:cNvPr>
          <p:cNvSpPr/>
          <p:nvPr/>
        </p:nvSpPr>
        <p:spPr>
          <a:xfrm>
            <a:off x="3409591" y="4315838"/>
            <a:ext cx="1214980" cy="127999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161FE87E-B8E5-4729-8C1C-F6D7CA7E93D8}"/>
              </a:ext>
            </a:extLst>
          </p:cNvPr>
          <p:cNvSpPr/>
          <p:nvPr/>
        </p:nvSpPr>
        <p:spPr>
          <a:xfrm>
            <a:off x="3588245" y="4515085"/>
            <a:ext cx="841075" cy="85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C5E78763-1B2D-4BD0-AE2E-4FA361F018B2}"/>
              </a:ext>
            </a:extLst>
          </p:cNvPr>
          <p:cNvSpPr txBox="1"/>
          <p:nvPr/>
        </p:nvSpPr>
        <p:spPr>
          <a:xfrm>
            <a:off x="3583836" y="4517732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/>
              <a:t>10</a:t>
            </a:r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DC97C45C-ACD4-4FFB-A5ED-51BF89D04402}"/>
              </a:ext>
            </a:extLst>
          </p:cNvPr>
          <p:cNvSpPr/>
          <p:nvPr/>
        </p:nvSpPr>
        <p:spPr>
          <a:xfrm rot="5400000" flipH="1">
            <a:off x="6315755" y="2785276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0000E21D-7D3D-4FE3-85F0-E7D3E26AA013}"/>
              </a:ext>
            </a:extLst>
          </p:cNvPr>
          <p:cNvSpPr/>
          <p:nvPr/>
        </p:nvSpPr>
        <p:spPr>
          <a:xfrm>
            <a:off x="4327186" y="2486954"/>
            <a:ext cx="3481073" cy="62936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C22673A7-C001-4D10-B78C-AD0B31A66C67}"/>
              </a:ext>
            </a:extLst>
          </p:cNvPr>
          <p:cNvSpPr/>
          <p:nvPr/>
        </p:nvSpPr>
        <p:spPr>
          <a:xfrm>
            <a:off x="4102845" y="2127709"/>
            <a:ext cx="1214980" cy="1304869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B8B38138-E03E-4755-97F3-95F0AB221283}"/>
              </a:ext>
            </a:extLst>
          </p:cNvPr>
          <p:cNvSpPr txBox="1"/>
          <p:nvPr/>
        </p:nvSpPr>
        <p:spPr>
          <a:xfrm>
            <a:off x="4277832" y="2446223"/>
            <a:ext cx="8267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>
                <a:solidFill>
                  <a:schemeClr val="bg1"/>
                </a:solidFill>
              </a:rPr>
              <a:t>11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D1B61C07-4831-4C95-9E62-3D7979F76A76}"/>
              </a:ext>
            </a:extLst>
          </p:cNvPr>
          <p:cNvSpPr txBox="1"/>
          <p:nvPr/>
        </p:nvSpPr>
        <p:spPr>
          <a:xfrm>
            <a:off x="4263504" y="2401708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chemeClr val="bg1"/>
                </a:solidFill>
              </a:rPr>
              <a:t>YEAR</a:t>
            </a:r>
          </a:p>
        </p:txBody>
      </p:sp>
      <p:sp>
        <p:nvSpPr>
          <p:cNvPr id="147" name="Block Arc 146">
            <a:extLst>
              <a:ext uri="{FF2B5EF4-FFF2-40B4-BE49-F238E27FC236}">
                <a16:creationId xmlns:a16="http://schemas.microsoft.com/office/drawing/2014/main" id="{68C37A16-46B8-41B5-8DD1-524E11F69D06}"/>
              </a:ext>
            </a:extLst>
          </p:cNvPr>
          <p:cNvSpPr/>
          <p:nvPr/>
        </p:nvSpPr>
        <p:spPr>
          <a:xfrm rot="16200000">
            <a:off x="641139" y="688231"/>
            <a:ext cx="266474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148" name="Triangle 45">
            <a:extLst>
              <a:ext uri="{FF2B5EF4-FFF2-40B4-BE49-F238E27FC236}">
                <a16:creationId xmlns:a16="http://schemas.microsoft.com/office/drawing/2014/main" id="{81E7C304-31F0-4AA5-B56B-3A6E17A4399E}"/>
              </a:ext>
            </a:extLst>
          </p:cNvPr>
          <p:cNvSpPr/>
          <p:nvPr/>
        </p:nvSpPr>
        <p:spPr>
          <a:xfrm rot="5400000">
            <a:off x="2271450" y="419876"/>
            <a:ext cx="938427" cy="735967"/>
          </a:xfrm>
          <a:prstGeom prst="triangle">
            <a:avLst>
              <a:gd name="adj" fmla="val 45360"/>
            </a:avLst>
          </a:prstGeom>
          <a:gradFill flip="none" rotWithShape="0">
            <a:gsLst>
              <a:gs pos="0">
                <a:schemeClr val="tx1"/>
              </a:gs>
              <a:gs pos="61000">
                <a:schemeClr val="tx1">
                  <a:lumMod val="95000"/>
                  <a:lumOff val="5000"/>
                  <a:tint val="44500"/>
                  <a:satMod val="160000"/>
                </a:schemeClr>
              </a:gs>
              <a:gs pos="100000">
                <a:schemeClr val="tx1">
                  <a:lumMod val="95000"/>
                  <a:lumOff val="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9" name="Rectangle 148">
            <a:extLst>
              <a:ext uri="{FF2B5EF4-FFF2-40B4-BE49-F238E27FC236}">
                <a16:creationId xmlns:a16="http://schemas.microsoft.com/office/drawing/2014/main" id="{B2D3A6FE-EFA7-45DD-89C7-1855B1EFAEDC}"/>
              </a:ext>
            </a:extLst>
          </p:cNvPr>
          <p:cNvSpPr/>
          <p:nvPr/>
        </p:nvSpPr>
        <p:spPr>
          <a:xfrm>
            <a:off x="1972765" y="446616"/>
            <a:ext cx="462817" cy="617664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1026" name="Picture 2" descr="Wexham School">
            <a:extLst>
              <a:ext uri="{FF2B5EF4-FFF2-40B4-BE49-F238E27FC236}">
                <a16:creationId xmlns:a16="http://schemas.microsoft.com/office/drawing/2014/main" id="{D792C015-35DE-43D3-AC9C-584CE5BB9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014" y="121305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38A5E33-40BD-4B00-AACB-F3DD12D83ABB}"/>
              </a:ext>
            </a:extLst>
          </p:cNvPr>
          <p:cNvSpPr/>
          <p:nvPr/>
        </p:nvSpPr>
        <p:spPr>
          <a:xfrm>
            <a:off x="5933096" y="8097993"/>
            <a:ext cx="2055750" cy="41331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000" b="1" u="sng" dirty="0">
                <a:latin typeface="Calibri"/>
                <a:ea typeface="Arial Nova Light" panose="020B0304020202020204" pitchFamily="34" charset="0"/>
                <a:cs typeface="Calibri"/>
              </a:rPr>
              <a:t>Is </a:t>
            </a:r>
            <a:r>
              <a:rPr lang="en-US" sz="1000" b="1" u="sng" dirty="0" err="1">
                <a:latin typeface="Calibri"/>
                <a:ea typeface="Arial Nova Light" panose="020B0304020202020204" pitchFamily="34" charset="0"/>
                <a:cs typeface="Calibri"/>
              </a:rPr>
              <a:t>Globalisation</a:t>
            </a:r>
            <a:r>
              <a:rPr lang="en-US" sz="1000" b="1" u="sng" dirty="0">
                <a:latin typeface="Calibri"/>
                <a:ea typeface="Arial Nova Light" panose="020B0304020202020204" pitchFamily="34" charset="0"/>
                <a:cs typeface="Calibri"/>
              </a:rPr>
              <a:t> helping or harming development?</a:t>
            </a:r>
            <a:endParaRPr lang="en-GB" sz="1000" b="1" u="sng">
              <a:effectLst/>
              <a:latin typeface="Arial Nova Light"/>
              <a:ea typeface="Calibri" panose="020F0502020204030204" pitchFamily="34" charset="0"/>
              <a:cs typeface="Calibri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4A7FBA-ABA8-43D1-B66B-33E33A11FAD4}"/>
              </a:ext>
            </a:extLst>
          </p:cNvPr>
          <p:cNvSpPr/>
          <p:nvPr/>
        </p:nvSpPr>
        <p:spPr>
          <a:xfrm>
            <a:off x="8902535" y="7312459"/>
            <a:ext cx="824342" cy="48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Measuring country development.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6E1B9A-B976-4EDD-A865-B2718B62745C}"/>
              </a:ext>
            </a:extLst>
          </p:cNvPr>
          <p:cNvSpPr/>
          <p:nvPr/>
        </p:nvSpPr>
        <p:spPr>
          <a:xfrm>
            <a:off x="7489735" y="6403609"/>
            <a:ext cx="1234633" cy="2182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Extreme poverty and aid.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38" name="Straight Connector 137">
            <a:extLst>
              <a:ext uri="{FF2B5EF4-FFF2-40B4-BE49-F238E27FC236}">
                <a16:creationId xmlns:a16="http://schemas.microsoft.com/office/drawing/2014/main" id="{71417C06-94F6-4912-8609-31AD129433FE}"/>
              </a:ext>
            </a:extLst>
          </p:cNvPr>
          <p:cNvCxnSpPr>
            <a:cxnSpLocks/>
          </p:cNvCxnSpPr>
          <p:nvPr/>
        </p:nvCxnSpPr>
        <p:spPr>
          <a:xfrm>
            <a:off x="8084761" y="6558420"/>
            <a:ext cx="0" cy="5425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AB385EC9-D886-49BF-AC15-2FD960904EB3}"/>
              </a:ext>
            </a:extLst>
          </p:cNvPr>
          <p:cNvSpPr/>
          <p:nvPr/>
        </p:nvSpPr>
        <p:spPr>
          <a:xfrm>
            <a:off x="5913179" y="7679381"/>
            <a:ext cx="2418691" cy="414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u="sng"/>
              <a:t>How does population growth influence the rate of urbanisation? </a:t>
            </a:r>
          </a:p>
        </p:txBody>
      </p:sp>
      <p:cxnSp>
        <p:nvCxnSpPr>
          <p:cNvPr id="139" name="Straight Connector 138">
            <a:extLst>
              <a:ext uri="{FF2B5EF4-FFF2-40B4-BE49-F238E27FC236}">
                <a16:creationId xmlns:a16="http://schemas.microsoft.com/office/drawing/2014/main" id="{D7B36A9A-C3E1-473C-9D61-F65136757FED}"/>
              </a:ext>
            </a:extLst>
          </p:cNvPr>
          <p:cNvCxnSpPr>
            <a:cxnSpLocks/>
          </p:cNvCxnSpPr>
          <p:nvPr/>
        </p:nvCxnSpPr>
        <p:spPr>
          <a:xfrm flipV="1">
            <a:off x="7154931" y="7180889"/>
            <a:ext cx="18023" cy="5835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95EF2C54-6876-415D-BECC-04E531842170}"/>
              </a:ext>
            </a:extLst>
          </p:cNvPr>
          <p:cNvSpPr/>
          <p:nvPr/>
        </p:nvSpPr>
        <p:spPr>
          <a:xfrm>
            <a:off x="6357339" y="5918278"/>
            <a:ext cx="7143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</a:rPr>
              <a:t>How/why they have changed. Rural/urban migration. </a:t>
            </a:r>
            <a:endParaRPr lang="en-GB" sz="800"/>
          </a:p>
        </p:txBody>
      </p:sp>
      <p:cxnSp>
        <p:nvCxnSpPr>
          <p:cNvPr id="141" name="Straight Connector 140">
            <a:extLst>
              <a:ext uri="{FF2B5EF4-FFF2-40B4-BE49-F238E27FC236}">
                <a16:creationId xmlns:a16="http://schemas.microsoft.com/office/drawing/2014/main" id="{686D184B-D142-4F29-83AE-9A492FC6BADB}"/>
              </a:ext>
            </a:extLst>
          </p:cNvPr>
          <p:cNvCxnSpPr>
            <a:cxnSpLocks/>
          </p:cNvCxnSpPr>
          <p:nvPr/>
        </p:nvCxnSpPr>
        <p:spPr>
          <a:xfrm>
            <a:off x="6612722" y="6614075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1CCDD58C-2699-4920-899A-5A2892E2D1C2}"/>
              </a:ext>
            </a:extLst>
          </p:cNvPr>
          <p:cNvSpPr/>
          <p:nvPr/>
        </p:nvSpPr>
        <p:spPr>
          <a:xfrm>
            <a:off x="8934781" y="7904011"/>
            <a:ext cx="7505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</a:rPr>
              <a:t>Development of countries and sweatshops.</a:t>
            </a:r>
            <a:endParaRPr lang="en-GB" sz="800"/>
          </a:p>
        </p:txBody>
      </p:sp>
      <p:cxnSp>
        <p:nvCxnSpPr>
          <p:cNvPr id="145" name="Straight Connector 144">
            <a:extLst>
              <a:ext uri="{FF2B5EF4-FFF2-40B4-BE49-F238E27FC236}">
                <a16:creationId xmlns:a16="http://schemas.microsoft.com/office/drawing/2014/main" id="{C3703A69-EDAB-4E9B-8AC4-07C2BCD8E257}"/>
              </a:ext>
            </a:extLst>
          </p:cNvPr>
          <p:cNvCxnSpPr>
            <a:cxnSpLocks/>
          </p:cNvCxnSpPr>
          <p:nvPr/>
        </p:nvCxnSpPr>
        <p:spPr>
          <a:xfrm>
            <a:off x="5519930" y="6462935"/>
            <a:ext cx="0" cy="59986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DD69AB3B-31B1-40BC-9FEF-DB2A342C4313}"/>
              </a:ext>
            </a:extLst>
          </p:cNvPr>
          <p:cNvCxnSpPr>
            <a:cxnSpLocks/>
          </p:cNvCxnSpPr>
          <p:nvPr/>
        </p:nvCxnSpPr>
        <p:spPr>
          <a:xfrm flipH="1">
            <a:off x="8537928" y="7609606"/>
            <a:ext cx="377033" cy="1150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B58ED7A1-F814-4B15-A8CC-9AC44ECA98B3}"/>
              </a:ext>
            </a:extLst>
          </p:cNvPr>
          <p:cNvCxnSpPr>
            <a:cxnSpLocks/>
          </p:cNvCxnSpPr>
          <p:nvPr/>
        </p:nvCxnSpPr>
        <p:spPr>
          <a:xfrm flipH="1">
            <a:off x="8617910" y="8015539"/>
            <a:ext cx="378599" cy="11200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20EAFEEF-BEA6-49C4-B3FE-2397D5F58E7B}"/>
              </a:ext>
            </a:extLst>
          </p:cNvPr>
          <p:cNvSpPr/>
          <p:nvPr/>
        </p:nvSpPr>
        <p:spPr>
          <a:xfrm>
            <a:off x="442615" y="6703869"/>
            <a:ext cx="871782" cy="908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0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What causes climate change and how can we stop it?  </a:t>
            </a:r>
            <a:endParaRPr lang="en-GB" sz="1100" b="1" u="sng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52" name="Straight Connector 151">
            <a:extLst>
              <a:ext uri="{FF2B5EF4-FFF2-40B4-BE49-F238E27FC236}">
                <a16:creationId xmlns:a16="http://schemas.microsoft.com/office/drawing/2014/main" id="{5D4F41EF-05F7-4A31-BD5B-A5D4B285CD7C}"/>
              </a:ext>
            </a:extLst>
          </p:cNvPr>
          <p:cNvCxnSpPr>
            <a:cxnSpLocks/>
          </p:cNvCxnSpPr>
          <p:nvPr/>
        </p:nvCxnSpPr>
        <p:spPr>
          <a:xfrm flipV="1">
            <a:off x="3467391" y="7133133"/>
            <a:ext cx="0" cy="5431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41864828-7657-4F30-8048-B4E69D6B14B3}"/>
              </a:ext>
            </a:extLst>
          </p:cNvPr>
          <p:cNvCxnSpPr>
            <a:cxnSpLocks/>
          </p:cNvCxnSpPr>
          <p:nvPr/>
        </p:nvCxnSpPr>
        <p:spPr>
          <a:xfrm>
            <a:off x="2720487" y="6603129"/>
            <a:ext cx="14015" cy="5750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19217D9D-8DF2-4925-85FC-DE1474DF26EF}"/>
              </a:ext>
            </a:extLst>
          </p:cNvPr>
          <p:cNvSpPr/>
          <p:nvPr/>
        </p:nvSpPr>
        <p:spPr>
          <a:xfrm>
            <a:off x="1688766" y="3884149"/>
            <a:ext cx="1256612" cy="4143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u="sng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are geographical skills?</a:t>
            </a:r>
          </a:p>
        </p:txBody>
      </p: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630B934A-273F-4A1C-8388-B1E5A39A2219}"/>
              </a:ext>
            </a:extLst>
          </p:cNvPr>
          <p:cNvCxnSpPr>
            <a:cxnSpLocks/>
          </p:cNvCxnSpPr>
          <p:nvPr/>
        </p:nvCxnSpPr>
        <p:spPr>
          <a:xfrm flipV="1">
            <a:off x="2135665" y="7152023"/>
            <a:ext cx="4167" cy="67348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1CE7F554-33E9-49D5-9024-9FB8EB66FBFE}"/>
              </a:ext>
            </a:extLst>
          </p:cNvPr>
          <p:cNvSpPr/>
          <p:nvPr/>
        </p:nvSpPr>
        <p:spPr>
          <a:xfrm>
            <a:off x="646052" y="11534996"/>
            <a:ext cx="758978" cy="1510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Why are hot deserts extreme places to live?</a:t>
            </a:r>
            <a:r>
              <a:rPr lang="en-GB" sz="1050" b="1" u="sng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Description of what a hot desert is and where they are found.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744AF051-9A94-427F-A911-9CE90AE59BF2}"/>
              </a:ext>
            </a:extLst>
          </p:cNvPr>
          <p:cNvCxnSpPr>
            <a:cxnSpLocks/>
          </p:cNvCxnSpPr>
          <p:nvPr/>
        </p:nvCxnSpPr>
        <p:spPr>
          <a:xfrm>
            <a:off x="8003567" y="8329770"/>
            <a:ext cx="411597" cy="3279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F96A011D-9983-4E22-A4DA-A172E6188560}"/>
              </a:ext>
            </a:extLst>
          </p:cNvPr>
          <p:cNvSpPr/>
          <p:nvPr/>
        </p:nvSpPr>
        <p:spPr>
          <a:xfrm>
            <a:off x="59795" y="9800486"/>
            <a:ext cx="703363" cy="1008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Explanation of how plants and animals have adapted to the climate.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F1F26FFD-FFA2-4F2A-81E9-9D21AAC0307F}"/>
              </a:ext>
            </a:extLst>
          </p:cNvPr>
          <p:cNvSpPr/>
          <p:nvPr/>
        </p:nvSpPr>
        <p:spPr>
          <a:xfrm>
            <a:off x="140975" y="8794306"/>
            <a:ext cx="8184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</a:rPr>
              <a:t>To know the opportunities and challenges for development in hot deserts.</a:t>
            </a:r>
            <a:endParaRPr lang="en-GB" sz="700"/>
          </a:p>
        </p:txBody>
      </p:sp>
      <p:cxnSp>
        <p:nvCxnSpPr>
          <p:cNvPr id="163" name="Straight Connector 162">
            <a:extLst>
              <a:ext uri="{FF2B5EF4-FFF2-40B4-BE49-F238E27FC236}">
                <a16:creationId xmlns:a16="http://schemas.microsoft.com/office/drawing/2014/main" id="{2B578FA7-0069-496D-A023-FC9D832B1F07}"/>
              </a:ext>
            </a:extLst>
          </p:cNvPr>
          <p:cNvCxnSpPr>
            <a:cxnSpLocks/>
          </p:cNvCxnSpPr>
          <p:nvPr/>
        </p:nvCxnSpPr>
        <p:spPr>
          <a:xfrm flipV="1">
            <a:off x="1176019" y="7005391"/>
            <a:ext cx="531558" cy="118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Straight Connector 165">
            <a:extLst>
              <a:ext uri="{FF2B5EF4-FFF2-40B4-BE49-F238E27FC236}">
                <a16:creationId xmlns:a16="http://schemas.microsoft.com/office/drawing/2014/main" id="{52EBEF91-CA84-4C1E-841F-E1FDCE70F95B}"/>
              </a:ext>
            </a:extLst>
          </p:cNvPr>
          <p:cNvCxnSpPr>
            <a:cxnSpLocks/>
          </p:cNvCxnSpPr>
          <p:nvPr/>
        </p:nvCxnSpPr>
        <p:spPr>
          <a:xfrm flipV="1">
            <a:off x="812815" y="6221791"/>
            <a:ext cx="592215" cy="817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Rectangle 166">
            <a:extLst>
              <a:ext uri="{FF2B5EF4-FFF2-40B4-BE49-F238E27FC236}">
                <a16:creationId xmlns:a16="http://schemas.microsoft.com/office/drawing/2014/main" id="{55F11ABF-AAE4-435B-A55D-7A1188574066}"/>
              </a:ext>
            </a:extLst>
          </p:cNvPr>
          <p:cNvSpPr/>
          <p:nvPr/>
        </p:nvSpPr>
        <p:spPr>
          <a:xfrm>
            <a:off x="3668524" y="6198333"/>
            <a:ext cx="1160897" cy="349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Landforms of erosion and deposition</a:t>
            </a:r>
          </a:p>
        </p:txBody>
      </p: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7FFDD846-A9AD-4D42-8603-336861EA1ABD}"/>
              </a:ext>
            </a:extLst>
          </p:cNvPr>
          <p:cNvCxnSpPr>
            <a:cxnSpLocks/>
          </p:cNvCxnSpPr>
          <p:nvPr/>
        </p:nvCxnSpPr>
        <p:spPr>
          <a:xfrm>
            <a:off x="2181698" y="4283872"/>
            <a:ext cx="0" cy="70371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451D9DEF-00E0-4C12-BF92-72D77D7511A2}"/>
              </a:ext>
            </a:extLst>
          </p:cNvPr>
          <p:cNvCxnSpPr>
            <a:cxnSpLocks/>
          </p:cNvCxnSpPr>
          <p:nvPr/>
        </p:nvCxnSpPr>
        <p:spPr>
          <a:xfrm flipV="1">
            <a:off x="2844055" y="5022900"/>
            <a:ext cx="0" cy="45521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1" name="Rectangle 170">
            <a:extLst>
              <a:ext uri="{FF2B5EF4-FFF2-40B4-BE49-F238E27FC236}">
                <a16:creationId xmlns:a16="http://schemas.microsoft.com/office/drawing/2014/main" id="{707E0119-7BDA-4339-952F-3ACFAA9D8EF2}"/>
              </a:ext>
            </a:extLst>
          </p:cNvPr>
          <p:cNvSpPr/>
          <p:nvPr/>
        </p:nvSpPr>
        <p:spPr>
          <a:xfrm>
            <a:off x="4528881" y="3941204"/>
            <a:ext cx="1250375" cy="6710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 </a:t>
            </a:r>
            <a:r>
              <a:rPr lang="en-US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The Challenge of Natural Hazards</a:t>
            </a:r>
            <a:r>
              <a:rPr lang="en-GB" sz="1050" b="1" u="sng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Earthquakes and volcanoes.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F5CCB421-1892-46B8-9251-6A83D88E4DA6}"/>
              </a:ext>
            </a:extLst>
          </p:cNvPr>
          <p:cNvCxnSpPr>
            <a:cxnSpLocks/>
          </p:cNvCxnSpPr>
          <p:nvPr/>
        </p:nvCxnSpPr>
        <p:spPr>
          <a:xfrm>
            <a:off x="5134147" y="4461441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E9CDBE5C-7D91-4CAD-93DF-0BA1CBA34A8C}"/>
              </a:ext>
            </a:extLst>
          </p:cNvPr>
          <p:cNvCxnSpPr>
            <a:cxnSpLocks/>
          </p:cNvCxnSpPr>
          <p:nvPr/>
        </p:nvCxnSpPr>
        <p:spPr>
          <a:xfrm flipV="1">
            <a:off x="5687417" y="5056001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Rectangle 171">
            <a:extLst>
              <a:ext uri="{FF2B5EF4-FFF2-40B4-BE49-F238E27FC236}">
                <a16:creationId xmlns:a16="http://schemas.microsoft.com/office/drawing/2014/main" id="{73B35F1C-A521-4D83-8E66-9C31192D6B67}"/>
              </a:ext>
            </a:extLst>
          </p:cNvPr>
          <p:cNvSpPr/>
          <p:nvPr/>
        </p:nvSpPr>
        <p:spPr>
          <a:xfrm>
            <a:off x="5206008" y="5512540"/>
            <a:ext cx="1345240" cy="2182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Risks and risk management.</a:t>
            </a:r>
            <a:endParaRPr lang="en-GB" sz="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D54B7511-93B8-4925-8867-25CFAC5EA5DB}"/>
              </a:ext>
            </a:extLst>
          </p:cNvPr>
          <p:cNvCxnSpPr>
            <a:cxnSpLocks/>
          </p:cNvCxnSpPr>
          <p:nvPr/>
        </p:nvCxnSpPr>
        <p:spPr>
          <a:xfrm>
            <a:off x="6270842" y="437400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" name="Rectangle 174">
            <a:extLst>
              <a:ext uri="{FF2B5EF4-FFF2-40B4-BE49-F238E27FC236}">
                <a16:creationId xmlns:a16="http://schemas.microsoft.com/office/drawing/2014/main" id="{0BAB71DD-F822-4C48-BC34-540D84EF7410}"/>
              </a:ext>
            </a:extLst>
          </p:cNvPr>
          <p:cNvSpPr/>
          <p:nvPr/>
        </p:nvSpPr>
        <p:spPr>
          <a:xfrm>
            <a:off x="5684659" y="4180960"/>
            <a:ext cx="1088760" cy="2182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Weather and climate.</a:t>
            </a:r>
            <a:endParaRPr lang="en-GB" sz="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7" name="Rectangle 176">
            <a:extLst>
              <a:ext uri="{FF2B5EF4-FFF2-40B4-BE49-F238E27FC236}">
                <a16:creationId xmlns:a16="http://schemas.microsoft.com/office/drawing/2014/main" id="{82BC0653-4EC8-45A3-B96A-BF5E443D8AB6}"/>
              </a:ext>
            </a:extLst>
          </p:cNvPr>
          <p:cNvSpPr/>
          <p:nvPr/>
        </p:nvSpPr>
        <p:spPr>
          <a:xfrm>
            <a:off x="6434316" y="5342095"/>
            <a:ext cx="1663323" cy="539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The Challenge of Natural Hazards</a:t>
            </a:r>
            <a:r>
              <a:rPr lang="en-GB" sz="1050" b="1" u="sng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Tropical storms, hurricanes, cyclones and typhoons. 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505EF430-2448-4F07-82BD-5478CD6E9DEA}"/>
              </a:ext>
            </a:extLst>
          </p:cNvPr>
          <p:cNvCxnSpPr>
            <a:cxnSpLocks/>
          </p:cNvCxnSpPr>
          <p:nvPr/>
        </p:nvCxnSpPr>
        <p:spPr>
          <a:xfrm flipV="1">
            <a:off x="6674761" y="4913863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Connector 179">
            <a:extLst>
              <a:ext uri="{FF2B5EF4-FFF2-40B4-BE49-F238E27FC236}">
                <a16:creationId xmlns:a16="http://schemas.microsoft.com/office/drawing/2014/main" id="{9202912E-D353-4EC5-BE35-EAA8839A9B1C}"/>
              </a:ext>
            </a:extLst>
          </p:cNvPr>
          <p:cNvCxnSpPr>
            <a:cxnSpLocks/>
          </p:cNvCxnSpPr>
          <p:nvPr/>
        </p:nvCxnSpPr>
        <p:spPr>
          <a:xfrm>
            <a:off x="7304828" y="439871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Rectangle 177">
            <a:extLst>
              <a:ext uri="{FF2B5EF4-FFF2-40B4-BE49-F238E27FC236}">
                <a16:creationId xmlns:a16="http://schemas.microsoft.com/office/drawing/2014/main" id="{2A2D440E-51FD-4890-A0EE-D1CE424E0DA7}"/>
              </a:ext>
            </a:extLst>
          </p:cNvPr>
          <p:cNvSpPr/>
          <p:nvPr/>
        </p:nvSpPr>
        <p:spPr>
          <a:xfrm>
            <a:off x="6810431" y="4087645"/>
            <a:ext cx="1125087" cy="349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Their effect on people and the environment.</a:t>
            </a:r>
            <a:endParaRPr lang="en-GB" sz="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CE671800-4926-470A-A005-3AB0540CC2D4}"/>
              </a:ext>
            </a:extLst>
          </p:cNvPr>
          <p:cNvSpPr/>
          <p:nvPr/>
        </p:nvSpPr>
        <p:spPr>
          <a:xfrm>
            <a:off x="7968368" y="5420615"/>
            <a:ext cx="149635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</a:rPr>
              <a:t>Managing climate change.</a:t>
            </a:r>
            <a:endParaRPr lang="en-GB" sz="800"/>
          </a:p>
        </p:txBody>
      </p:sp>
      <p:cxnSp>
        <p:nvCxnSpPr>
          <p:cNvPr id="183" name="Straight Connector 182">
            <a:extLst>
              <a:ext uri="{FF2B5EF4-FFF2-40B4-BE49-F238E27FC236}">
                <a16:creationId xmlns:a16="http://schemas.microsoft.com/office/drawing/2014/main" id="{9BA01CA2-1F85-467C-9EE8-961700B5AEAC}"/>
              </a:ext>
            </a:extLst>
          </p:cNvPr>
          <p:cNvCxnSpPr>
            <a:cxnSpLocks/>
          </p:cNvCxnSpPr>
          <p:nvPr/>
        </p:nvCxnSpPr>
        <p:spPr>
          <a:xfrm flipH="1" flipV="1">
            <a:off x="7864167" y="5000313"/>
            <a:ext cx="322805" cy="3880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Rectangle 183">
            <a:extLst>
              <a:ext uri="{FF2B5EF4-FFF2-40B4-BE49-F238E27FC236}">
                <a16:creationId xmlns:a16="http://schemas.microsoft.com/office/drawing/2014/main" id="{07B4A338-A946-48B5-8334-5B21C7674F76}"/>
              </a:ext>
            </a:extLst>
          </p:cNvPr>
          <p:cNvSpPr/>
          <p:nvPr/>
        </p:nvSpPr>
        <p:spPr>
          <a:xfrm>
            <a:off x="8604517" y="4851051"/>
            <a:ext cx="1154073" cy="522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The Living World</a:t>
            </a:r>
            <a:r>
              <a:rPr lang="en-GB" sz="1050" b="1" u="sng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</a:rPr>
              <a:t>Ecosystems and the different Biomes. </a:t>
            </a:r>
            <a:endParaRPr lang="en-GB" sz="800"/>
          </a:p>
        </p:txBody>
      </p: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FCC60D7A-8AF7-449D-AFCF-AEEF538C0972}"/>
              </a:ext>
            </a:extLst>
          </p:cNvPr>
          <p:cNvCxnSpPr>
            <a:cxnSpLocks/>
          </p:cNvCxnSpPr>
          <p:nvPr/>
        </p:nvCxnSpPr>
        <p:spPr>
          <a:xfrm flipH="1" flipV="1">
            <a:off x="8257391" y="4842873"/>
            <a:ext cx="339346" cy="15046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Rectangle 184">
            <a:extLst>
              <a:ext uri="{FF2B5EF4-FFF2-40B4-BE49-F238E27FC236}">
                <a16:creationId xmlns:a16="http://schemas.microsoft.com/office/drawing/2014/main" id="{21BE43C9-CBB6-48D6-895D-EC37D4F10329}"/>
              </a:ext>
            </a:extLst>
          </p:cNvPr>
          <p:cNvSpPr/>
          <p:nvPr/>
        </p:nvSpPr>
        <p:spPr>
          <a:xfrm>
            <a:off x="8747168" y="4270172"/>
            <a:ext cx="1111214" cy="585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</a:rPr>
              <a:t>Deforestation has economic and environmental impacts.</a:t>
            </a:r>
            <a:endParaRPr lang="en-GB" sz="800"/>
          </a:p>
        </p:txBody>
      </p: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C2E245A3-9925-4081-A24C-11A64DF8238A}"/>
              </a:ext>
            </a:extLst>
          </p:cNvPr>
          <p:cNvCxnSpPr>
            <a:cxnSpLocks/>
          </p:cNvCxnSpPr>
          <p:nvPr/>
        </p:nvCxnSpPr>
        <p:spPr>
          <a:xfrm flipH="1">
            <a:off x="8428963" y="4560720"/>
            <a:ext cx="384649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Rectangle 186">
            <a:extLst>
              <a:ext uri="{FF2B5EF4-FFF2-40B4-BE49-F238E27FC236}">
                <a16:creationId xmlns:a16="http://schemas.microsoft.com/office/drawing/2014/main" id="{58A09640-3B54-4D4B-8ADD-12362D04872A}"/>
              </a:ext>
            </a:extLst>
          </p:cNvPr>
          <p:cNvSpPr/>
          <p:nvPr/>
        </p:nvSpPr>
        <p:spPr>
          <a:xfrm>
            <a:off x="8870472" y="3619013"/>
            <a:ext cx="9371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</a:rPr>
              <a:t>Tropical rainforests need to be managed to be sustainable.</a:t>
            </a:r>
            <a:endParaRPr lang="en-GB" sz="800"/>
          </a:p>
        </p:txBody>
      </p: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E130C119-26E8-42FC-BE32-2A1F14000A02}"/>
              </a:ext>
            </a:extLst>
          </p:cNvPr>
          <p:cNvCxnSpPr>
            <a:cxnSpLocks/>
          </p:cNvCxnSpPr>
          <p:nvPr/>
        </p:nvCxnSpPr>
        <p:spPr>
          <a:xfrm flipH="1" flipV="1">
            <a:off x="8475312" y="3872144"/>
            <a:ext cx="461101" cy="885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Rectangle 188">
            <a:extLst>
              <a:ext uri="{FF2B5EF4-FFF2-40B4-BE49-F238E27FC236}">
                <a16:creationId xmlns:a16="http://schemas.microsoft.com/office/drawing/2014/main" id="{FE4F819E-DB6F-451E-A5EE-65B5EC4FC00A}"/>
              </a:ext>
            </a:extLst>
          </p:cNvPr>
          <p:cNvSpPr/>
          <p:nvPr/>
        </p:nvSpPr>
        <p:spPr>
          <a:xfrm>
            <a:off x="6943916" y="3242966"/>
            <a:ext cx="1370700" cy="6007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>
                <a:latin typeface="Calibri" panose="020F0502020204030204" pitchFamily="34" charset="0"/>
                <a:ea typeface="Arial Nova Light" panose="020B0304020202020204" pitchFamily="34" charset="0"/>
              </a:rPr>
              <a:t>Cold environments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</a:rPr>
              <a:t>To investigate a cold environment case study. </a:t>
            </a:r>
            <a:endParaRPr lang="en-GB" sz="800"/>
          </a:p>
        </p:txBody>
      </p: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632FDCA5-12A4-4B83-92AB-D783DC3AB6A2}"/>
              </a:ext>
            </a:extLst>
          </p:cNvPr>
          <p:cNvCxnSpPr>
            <a:cxnSpLocks/>
          </p:cNvCxnSpPr>
          <p:nvPr/>
        </p:nvCxnSpPr>
        <p:spPr>
          <a:xfrm flipV="1">
            <a:off x="7890898" y="3483035"/>
            <a:ext cx="609595" cy="98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1" name="Rectangle 190">
            <a:extLst>
              <a:ext uri="{FF2B5EF4-FFF2-40B4-BE49-F238E27FC236}">
                <a16:creationId xmlns:a16="http://schemas.microsoft.com/office/drawing/2014/main" id="{56AAF805-0E54-4400-8057-4E9EC0263EF2}"/>
              </a:ext>
            </a:extLst>
          </p:cNvPr>
          <p:cNvSpPr/>
          <p:nvPr/>
        </p:nvSpPr>
        <p:spPr>
          <a:xfrm>
            <a:off x="8638620" y="2471714"/>
            <a:ext cx="1111214" cy="629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To know the opportunities and challenges of cold desert environments. </a:t>
            </a:r>
            <a:endParaRPr lang="en-GB" sz="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0EEDDD84-DEA4-4CFD-9DF6-4A165FDB98C4}"/>
              </a:ext>
            </a:extLst>
          </p:cNvPr>
          <p:cNvCxnSpPr>
            <a:cxnSpLocks/>
          </p:cNvCxnSpPr>
          <p:nvPr/>
        </p:nvCxnSpPr>
        <p:spPr>
          <a:xfrm flipH="1">
            <a:off x="8085608" y="2717828"/>
            <a:ext cx="552902" cy="75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24008A70-40B6-46AB-A8C6-FB898A652DB0}"/>
              </a:ext>
            </a:extLst>
          </p:cNvPr>
          <p:cNvCxnSpPr>
            <a:cxnSpLocks/>
          </p:cNvCxnSpPr>
          <p:nvPr/>
        </p:nvCxnSpPr>
        <p:spPr>
          <a:xfrm>
            <a:off x="6617345" y="2394479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1" name="Rectangle 1030">
            <a:extLst>
              <a:ext uri="{FF2B5EF4-FFF2-40B4-BE49-F238E27FC236}">
                <a16:creationId xmlns:a16="http://schemas.microsoft.com/office/drawing/2014/main" id="{AA216CCE-214D-46F0-BA0F-58910816F036}"/>
              </a:ext>
            </a:extLst>
          </p:cNvPr>
          <p:cNvSpPr/>
          <p:nvPr/>
        </p:nvSpPr>
        <p:spPr>
          <a:xfrm>
            <a:off x="5721694" y="1505111"/>
            <a:ext cx="2027878" cy="9509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Geographical Fieldwork Enquiry</a:t>
            </a:r>
            <a:r>
              <a:rPr lang="en-GB" sz="1050" b="1" u="sng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Selecting a suitable question for geographical enquiry.</a:t>
            </a:r>
            <a:r>
              <a:rPr lang="en-GB" sz="1000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Selecting, measuring and recording data appropriate to the chosen enquiry.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</a:rPr>
              <a:t>Selecting appropriate ways of processing and presenting fieldwork data.</a:t>
            </a:r>
            <a:endParaRPr lang="en-GB" sz="800"/>
          </a:p>
        </p:txBody>
      </p:sp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171E8352-3F51-4968-A795-75240748ECBF}"/>
              </a:ext>
            </a:extLst>
          </p:cNvPr>
          <p:cNvCxnSpPr>
            <a:cxnSpLocks/>
          </p:cNvCxnSpPr>
          <p:nvPr/>
        </p:nvCxnSpPr>
        <p:spPr>
          <a:xfrm flipV="1">
            <a:off x="3640610" y="2791166"/>
            <a:ext cx="12114" cy="62552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2" name="Rectangle 1031">
            <a:extLst>
              <a:ext uri="{FF2B5EF4-FFF2-40B4-BE49-F238E27FC236}">
                <a16:creationId xmlns:a16="http://schemas.microsoft.com/office/drawing/2014/main" id="{D3897D80-AE5D-4D93-8D1F-43EC88036B44}"/>
              </a:ext>
            </a:extLst>
          </p:cNvPr>
          <p:cNvSpPr/>
          <p:nvPr/>
        </p:nvSpPr>
        <p:spPr>
          <a:xfrm>
            <a:off x="3045221" y="3288203"/>
            <a:ext cx="1483660" cy="539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Urban Issues and Challenges</a:t>
            </a:r>
            <a:r>
              <a:rPr lang="en-GB" sz="1050" b="1" u="sng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Urban change and sustainability.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34" name="Rectangle 1033">
            <a:extLst>
              <a:ext uri="{FF2B5EF4-FFF2-40B4-BE49-F238E27FC236}">
                <a16:creationId xmlns:a16="http://schemas.microsoft.com/office/drawing/2014/main" id="{5DAC3AE7-185F-4226-8D3D-88A02EA1A2D6}"/>
              </a:ext>
            </a:extLst>
          </p:cNvPr>
          <p:cNvSpPr/>
          <p:nvPr/>
        </p:nvSpPr>
        <p:spPr>
          <a:xfrm>
            <a:off x="2294583" y="1749927"/>
            <a:ext cx="1361860" cy="6710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The Changing Economic World</a:t>
            </a:r>
            <a:r>
              <a:rPr lang="en-GB" sz="1050" b="1" u="sng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Economic development and quality of life.</a:t>
            </a:r>
            <a:endParaRPr lang="en-GB" sz="10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EF019F2A-AB2D-49C9-9B63-A4BDF58E0BA4}"/>
              </a:ext>
            </a:extLst>
          </p:cNvPr>
          <p:cNvCxnSpPr>
            <a:cxnSpLocks/>
          </p:cNvCxnSpPr>
          <p:nvPr/>
        </p:nvCxnSpPr>
        <p:spPr>
          <a:xfrm>
            <a:off x="2844055" y="232698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83094F14-5827-4492-BC0A-B7F069562A9F}"/>
              </a:ext>
            </a:extLst>
          </p:cNvPr>
          <p:cNvSpPr/>
          <p:nvPr/>
        </p:nvSpPr>
        <p:spPr>
          <a:xfrm>
            <a:off x="1487244" y="3291729"/>
            <a:ext cx="1046136" cy="4816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The social, environmental and cultural change.</a:t>
            </a:r>
            <a:endParaRPr lang="en-GB" sz="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204D848D-0B47-465C-96C5-5AEA1CF79033}"/>
              </a:ext>
            </a:extLst>
          </p:cNvPr>
          <p:cNvCxnSpPr>
            <a:cxnSpLocks/>
          </p:cNvCxnSpPr>
          <p:nvPr/>
        </p:nvCxnSpPr>
        <p:spPr>
          <a:xfrm flipV="1">
            <a:off x="2010512" y="2817553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6" name="Rectangle 1035">
            <a:extLst>
              <a:ext uri="{FF2B5EF4-FFF2-40B4-BE49-F238E27FC236}">
                <a16:creationId xmlns:a16="http://schemas.microsoft.com/office/drawing/2014/main" id="{326C3559-9EAA-4137-97F0-15ECF1165322}"/>
              </a:ext>
            </a:extLst>
          </p:cNvPr>
          <p:cNvSpPr/>
          <p:nvPr/>
        </p:nvSpPr>
        <p:spPr>
          <a:xfrm>
            <a:off x="-16082" y="2538001"/>
            <a:ext cx="1263531" cy="819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Resource Management and Energy</a:t>
            </a:r>
            <a:r>
              <a:rPr lang="en-GB" sz="1050" b="1" u="sng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</a:rPr>
              <a:t>To know the importance and impacts of Food, </a:t>
            </a:r>
            <a:endParaRPr lang="en-GB" sz="800"/>
          </a:p>
        </p:txBody>
      </p: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5464FD3B-2A6F-4034-9635-8237C28C6034}"/>
              </a:ext>
            </a:extLst>
          </p:cNvPr>
          <p:cNvCxnSpPr>
            <a:cxnSpLocks/>
          </p:cNvCxnSpPr>
          <p:nvPr/>
        </p:nvCxnSpPr>
        <p:spPr>
          <a:xfrm flipV="1">
            <a:off x="950642" y="2830121"/>
            <a:ext cx="609595" cy="98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0ACE44A1-AE71-4BC7-A085-B724B2D49F4A}"/>
              </a:ext>
            </a:extLst>
          </p:cNvPr>
          <p:cNvSpPr/>
          <p:nvPr/>
        </p:nvSpPr>
        <p:spPr>
          <a:xfrm>
            <a:off x="31080" y="1909267"/>
            <a:ext cx="781735" cy="469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</a:rPr>
              <a:t>Water and energy security.</a:t>
            </a:r>
            <a:endParaRPr lang="en-GB" sz="800"/>
          </a:p>
        </p:txBody>
      </p: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1F748656-1F11-4D0A-AA9E-91D2B7961E06}"/>
              </a:ext>
            </a:extLst>
          </p:cNvPr>
          <p:cNvCxnSpPr>
            <a:cxnSpLocks/>
          </p:cNvCxnSpPr>
          <p:nvPr/>
        </p:nvCxnSpPr>
        <p:spPr>
          <a:xfrm flipV="1">
            <a:off x="544238" y="2096191"/>
            <a:ext cx="609595" cy="98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8" name="Rectangle 1037">
            <a:extLst>
              <a:ext uri="{FF2B5EF4-FFF2-40B4-BE49-F238E27FC236}">
                <a16:creationId xmlns:a16="http://schemas.microsoft.com/office/drawing/2014/main" id="{7649D5CE-A5C9-42AF-AFED-9E39EF54CFC9}"/>
              </a:ext>
            </a:extLst>
          </p:cNvPr>
          <p:cNvSpPr/>
          <p:nvPr/>
        </p:nvSpPr>
        <p:spPr>
          <a:xfrm>
            <a:off x="-47127" y="549015"/>
            <a:ext cx="982761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Pre-Release Booklet</a:t>
            </a:r>
            <a:r>
              <a:rPr lang="en-GB" sz="1050" b="1" u="sng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Released 12 weeks prior to the exam.</a:t>
            </a:r>
            <a:r>
              <a:rPr lang="en-GB" sz="1000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Students will learn how to explain the topic and figures in the booklet</a:t>
            </a:r>
            <a:r>
              <a:rPr lang="en-GB" sz="9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.</a:t>
            </a:r>
            <a:endParaRPr lang="en-GB" sz="105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CEA7A6ED-460A-4A94-AE9B-E2BD0757D4C4}"/>
              </a:ext>
            </a:extLst>
          </p:cNvPr>
          <p:cNvCxnSpPr>
            <a:cxnSpLocks/>
          </p:cNvCxnSpPr>
          <p:nvPr/>
        </p:nvCxnSpPr>
        <p:spPr>
          <a:xfrm flipV="1">
            <a:off x="645844" y="1170779"/>
            <a:ext cx="609595" cy="98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17FF1F9B-03E6-4937-A25D-3EA7D09ABEDE}"/>
              </a:ext>
            </a:extLst>
          </p:cNvPr>
          <p:cNvSpPr/>
          <p:nvPr/>
        </p:nvSpPr>
        <p:spPr>
          <a:xfrm>
            <a:off x="-24633" y="8098"/>
            <a:ext cx="4350356" cy="366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900" b="1" u="sng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Revision</a:t>
            </a:r>
            <a:r>
              <a:rPr lang="en-GB" sz="900" b="1" u="sng">
                <a:latin typeface="Calibri" panose="020F0502020204030204" pitchFamily="34" charset="0"/>
                <a:ea typeface="Arial Nova Light" panose="020B0304020202020204" pitchFamily="34" charset="0"/>
                <a:cs typeface="Times New Roman" panose="02020603050405020304" pitchFamily="18" charset="0"/>
              </a:rPr>
              <a:t> </a:t>
            </a:r>
            <a:r>
              <a:rPr lang="en-GB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Students will be following the exam timetable. Revision sessions will depend on the study leave timetable. Revision lessons will be arranged as appropriate in line with this timetable.</a:t>
            </a:r>
            <a:endParaRPr lang="en-GB" sz="8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31023A33-330C-46D0-B5DD-9FA5FD7658C9}"/>
              </a:ext>
            </a:extLst>
          </p:cNvPr>
          <p:cNvCxnSpPr>
            <a:cxnSpLocks/>
          </p:cNvCxnSpPr>
          <p:nvPr/>
        </p:nvCxnSpPr>
        <p:spPr>
          <a:xfrm>
            <a:off x="1412871" y="318646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3" name="Picture 128" descr="tax vs income Icon 3310617">
            <a:extLst>
              <a:ext uri="{FF2B5EF4-FFF2-40B4-BE49-F238E27FC236}">
                <a16:creationId xmlns:a16="http://schemas.microsoft.com/office/drawing/2014/main" id="{D6C16D41-28A8-4CD4-A5A4-04DDDCEF2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468" y="1674474"/>
            <a:ext cx="628136" cy="628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4" name="Picture 132" descr="landscape Icon 3243567">
            <a:extLst>
              <a:ext uri="{FF2B5EF4-FFF2-40B4-BE49-F238E27FC236}">
                <a16:creationId xmlns:a16="http://schemas.microsoft.com/office/drawing/2014/main" id="{C6F15E7F-7D46-4901-A94C-7D0205C72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2915" y="8395058"/>
            <a:ext cx="392507" cy="39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" name="Picture 136" descr="coastal erosion Icon 3189069">
            <a:extLst>
              <a:ext uri="{FF2B5EF4-FFF2-40B4-BE49-F238E27FC236}">
                <a16:creationId xmlns:a16="http://schemas.microsoft.com/office/drawing/2014/main" id="{881EE1C2-6695-40BC-8D44-2038C82DF1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333" y="1944222"/>
            <a:ext cx="464880" cy="46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6" name="Picture 38" descr="Magnifying Glass Icon 1962479">
            <a:extLst>
              <a:ext uri="{FF2B5EF4-FFF2-40B4-BE49-F238E27FC236}">
                <a16:creationId xmlns:a16="http://schemas.microsoft.com/office/drawing/2014/main" id="{1E04AB3D-DF84-441E-B31C-1EC19F5D1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82786" y="1409714"/>
            <a:ext cx="488125" cy="48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7" name="Picture 144" descr="river Icon 182951">
            <a:extLst>
              <a:ext uri="{FF2B5EF4-FFF2-40B4-BE49-F238E27FC236}">
                <a16:creationId xmlns:a16="http://schemas.microsoft.com/office/drawing/2014/main" id="{2B4F2D5E-A320-43A6-9C58-ED067CE672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081" y="3396992"/>
            <a:ext cx="471565" cy="471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8" name="Picture 150" descr="weather Icon 2841443">
            <a:extLst>
              <a:ext uri="{FF2B5EF4-FFF2-40B4-BE49-F238E27FC236}">
                <a16:creationId xmlns:a16="http://schemas.microsoft.com/office/drawing/2014/main" id="{44A959A1-0B85-4E20-B2D5-858D547864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924" y="5355494"/>
            <a:ext cx="513609" cy="513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142" descr="desert Icon 2254062">
            <a:extLst>
              <a:ext uri="{FF2B5EF4-FFF2-40B4-BE49-F238E27FC236}">
                <a16:creationId xmlns:a16="http://schemas.microsoft.com/office/drawing/2014/main" id="{30CA5C20-2E1B-4420-9666-DA95783BF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64" y="10984150"/>
            <a:ext cx="480530" cy="48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3" name="Group 232">
            <a:extLst>
              <a:ext uri="{FF2B5EF4-FFF2-40B4-BE49-F238E27FC236}">
                <a16:creationId xmlns:a16="http://schemas.microsoft.com/office/drawing/2014/main" id="{84A78A1B-58E7-4FBD-AE3D-08ABEA319BE7}"/>
              </a:ext>
            </a:extLst>
          </p:cNvPr>
          <p:cNvGrpSpPr/>
          <p:nvPr/>
        </p:nvGrpSpPr>
        <p:grpSpPr>
          <a:xfrm>
            <a:off x="2787068" y="1197377"/>
            <a:ext cx="630903" cy="630903"/>
            <a:chOff x="197814" y="3534679"/>
            <a:chExt cx="630903" cy="630903"/>
          </a:xfrm>
        </p:grpSpPr>
        <p:pic>
          <p:nvPicPr>
            <p:cNvPr id="234" name="Picture 104" descr="Haiti Icon 663161">
              <a:extLst>
                <a:ext uri="{FF2B5EF4-FFF2-40B4-BE49-F238E27FC236}">
                  <a16:creationId xmlns:a16="http://schemas.microsoft.com/office/drawing/2014/main" id="{92151466-80A4-4193-8745-0F2676CA25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1500" b="94000" l="10000" r="90000">
                          <a14:foregroundMark x1="25000" y1="44500" x2="25000" y2="44500"/>
                          <a14:foregroundMark x1="31500" y1="57000" x2="45000" y2="76500"/>
                          <a14:foregroundMark x1="45000" y1="76500" x2="44500" y2="73500"/>
                          <a14:foregroundMark x1="24434" y1="42500" x2="21000" y2="33500"/>
                          <a14:foregroundMark x1="27904" y1="51593" x2="24434" y2="42500"/>
                          <a14:foregroundMark x1="35500" y1="71500" x2="28193" y2="52351"/>
                          <a14:foregroundMark x1="21000" y1="31500" x2="45500" y2="1500"/>
                          <a14:foregroundMark x1="47500" y1="10000" x2="81000" y2="31000"/>
                          <a14:foregroundMark x1="76000" y1="47500" x2="63000" y2="67000"/>
                          <a14:foregroundMark x1="56500" y1="78500" x2="49500" y2="94000"/>
                          <a14:foregroundMark x1="20000" y1="41000" x2="18500" y2="35500"/>
                          <a14:foregroundMark x1="15000" y1="32500" x2="15000" y2="32500"/>
                          <a14:backgroundMark x1="58500" y1="29500" x2="58500" y2="29500"/>
                          <a14:backgroundMark x1="57000" y1="34500" x2="42500" y2="41000"/>
                          <a14:backgroundMark x1="39500" y1="43500" x2="46500" y2="44000"/>
                          <a14:backgroundMark x1="53500" y1="42500" x2="49500" y2="34000"/>
                          <a14:backgroundMark x1="58000" y1="31500" x2="59500" y2="41000"/>
                          <a14:backgroundMark x1="59500" y1="45500" x2="41500" y2="44500"/>
                          <a14:backgroundMark x1="41500" y1="44500" x2="38500" y2="42500"/>
                          <a14:backgroundMark x1="55500" y1="25000" x2="47500" y2="33500"/>
                          <a14:backgroundMark x1="49500" y1="31500" x2="54500" y2="40500"/>
                          <a14:backgroundMark x1="60500" y1="42500" x2="60500" y2="41500"/>
                          <a14:backgroundMark x1="59500" y1="37000" x2="59500" y2="37000"/>
                          <a14:backgroundMark x1="61500" y1="31500" x2="61500" y2="31500"/>
                          <a14:backgroundMark x1="61500" y1="31500" x2="61500" y2="31500"/>
                          <a14:backgroundMark x1="47000" y1="29500" x2="47000" y2="29500"/>
                          <a14:backgroundMark x1="47000" y1="29500" x2="47000" y2="29500"/>
                          <a14:backgroundMark x1="51500" y1="30500" x2="51500" y2="30500"/>
                          <a14:backgroundMark x1="51500" y1="30500" x2="51500" y2="30500"/>
                          <a14:backgroundMark x1="51500" y1="30500" x2="40000" y2="42500"/>
                          <a14:backgroundMark x1="36000" y1="42500" x2="36000" y2="42500"/>
                          <a14:backgroundMark x1="36000" y1="42500" x2="36000" y2="42500"/>
                          <a14:backgroundMark x1="36000" y1="42500" x2="48500" y2="48500"/>
                          <a14:backgroundMark x1="48500" y1="48500" x2="59500" y2="44000"/>
                          <a14:backgroundMark x1="59500" y1="44000" x2="59500" y2="44000"/>
                          <a14:backgroundMark x1="60000" y1="45000" x2="60000" y2="45000"/>
                          <a14:backgroundMark x1="60000" y1="45000" x2="60000" y2="45000"/>
                          <a14:backgroundMark x1="61500" y1="45500" x2="61500" y2="45500"/>
                          <a14:backgroundMark x1="61500" y1="45500" x2="61500" y2="45500"/>
                          <a14:backgroundMark x1="43000" y1="45500" x2="43000" y2="45500"/>
                          <a14:backgroundMark x1="43000" y1="45500" x2="43000" y2="45500"/>
                          <a14:backgroundMark x1="50500" y1="28000" x2="50500" y2="28000"/>
                          <a14:backgroundMark x1="50500" y1="28000" x2="50500" y2="28000"/>
                          <a14:backgroundMark x1="61000" y1="47000" x2="61000" y2="47000"/>
                          <a14:backgroundMark x1="61000" y1="47000" x2="61000" y2="47000"/>
                          <a14:backgroundMark x1="42000" y1="47500" x2="42000" y2="47500"/>
                          <a14:backgroundMark x1="42000" y1="47500" x2="42000" y2="475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814" y="3534679"/>
              <a:ext cx="630903" cy="6309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5" name="Picture 162" descr="Nigeria Icon 1013002">
              <a:extLst>
                <a:ext uri="{FF2B5EF4-FFF2-40B4-BE49-F238E27FC236}">
                  <a16:creationId xmlns:a16="http://schemas.microsoft.com/office/drawing/2014/main" id="{77146C64-201E-43C2-A9EC-20B7393FA1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274" y="3652466"/>
              <a:ext cx="240586" cy="2405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36" name="Group 235">
            <a:extLst>
              <a:ext uri="{FF2B5EF4-FFF2-40B4-BE49-F238E27FC236}">
                <a16:creationId xmlns:a16="http://schemas.microsoft.com/office/drawing/2014/main" id="{6DDA1E03-E5F3-4C23-AF13-1D4407B853DB}"/>
              </a:ext>
            </a:extLst>
          </p:cNvPr>
          <p:cNvGrpSpPr/>
          <p:nvPr/>
        </p:nvGrpSpPr>
        <p:grpSpPr>
          <a:xfrm>
            <a:off x="3362055" y="1171169"/>
            <a:ext cx="630903" cy="630903"/>
            <a:chOff x="729874" y="3498535"/>
            <a:chExt cx="630903" cy="630903"/>
          </a:xfrm>
        </p:grpSpPr>
        <p:pic>
          <p:nvPicPr>
            <p:cNvPr id="237" name="Picture 104" descr="Haiti Icon 663161">
              <a:extLst>
                <a:ext uri="{FF2B5EF4-FFF2-40B4-BE49-F238E27FC236}">
                  <a16:creationId xmlns:a16="http://schemas.microsoft.com/office/drawing/2014/main" id="{B1FA28B5-3C3B-4AD2-8B1B-6E3D076373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ackgroundRemoval t="1500" b="94000" l="10000" r="90000">
                          <a14:foregroundMark x1="25000" y1="44500" x2="25000" y2="44500"/>
                          <a14:foregroundMark x1="31500" y1="57000" x2="45000" y2="76500"/>
                          <a14:foregroundMark x1="45000" y1="76500" x2="44500" y2="73500"/>
                          <a14:foregroundMark x1="24434" y1="42500" x2="21000" y2="33500"/>
                          <a14:foregroundMark x1="27904" y1="51593" x2="24434" y2="42500"/>
                          <a14:foregroundMark x1="35500" y1="71500" x2="28193" y2="52351"/>
                          <a14:foregroundMark x1="21000" y1="31500" x2="45500" y2="1500"/>
                          <a14:foregroundMark x1="47500" y1="10000" x2="81000" y2="31000"/>
                          <a14:foregroundMark x1="76000" y1="47500" x2="63000" y2="67000"/>
                          <a14:foregroundMark x1="56500" y1="78500" x2="49500" y2="94000"/>
                          <a14:foregroundMark x1="20000" y1="41000" x2="18500" y2="35500"/>
                          <a14:foregroundMark x1="15000" y1="32500" x2="15000" y2="32500"/>
                          <a14:backgroundMark x1="58500" y1="29500" x2="58500" y2="29500"/>
                          <a14:backgroundMark x1="57000" y1="34500" x2="42500" y2="41000"/>
                          <a14:backgroundMark x1="39500" y1="43500" x2="46500" y2="44000"/>
                          <a14:backgroundMark x1="53500" y1="42500" x2="49500" y2="34000"/>
                          <a14:backgroundMark x1="58000" y1="31500" x2="59500" y2="41000"/>
                          <a14:backgroundMark x1="59500" y1="45500" x2="41500" y2="44500"/>
                          <a14:backgroundMark x1="41500" y1="44500" x2="38500" y2="42500"/>
                          <a14:backgroundMark x1="55500" y1="25000" x2="47500" y2="33500"/>
                          <a14:backgroundMark x1="49500" y1="31500" x2="54500" y2="40500"/>
                          <a14:backgroundMark x1="60500" y1="42500" x2="60500" y2="41500"/>
                          <a14:backgroundMark x1="59500" y1="37000" x2="59500" y2="37000"/>
                          <a14:backgroundMark x1="61500" y1="31500" x2="61500" y2="31500"/>
                          <a14:backgroundMark x1="61500" y1="31500" x2="61500" y2="31500"/>
                          <a14:backgroundMark x1="47000" y1="29500" x2="47000" y2="29500"/>
                          <a14:backgroundMark x1="47000" y1="29500" x2="47000" y2="29500"/>
                          <a14:backgroundMark x1="51500" y1="30500" x2="51500" y2="30500"/>
                          <a14:backgroundMark x1="51500" y1="30500" x2="51500" y2="30500"/>
                          <a14:backgroundMark x1="51500" y1="30500" x2="40000" y2="42500"/>
                          <a14:backgroundMark x1="36000" y1="42500" x2="36000" y2="42500"/>
                          <a14:backgroundMark x1="36000" y1="42500" x2="36000" y2="42500"/>
                          <a14:backgroundMark x1="36000" y1="42500" x2="48500" y2="48500"/>
                          <a14:backgroundMark x1="48500" y1="48500" x2="59500" y2="44000"/>
                          <a14:backgroundMark x1="59500" y1="44000" x2="59500" y2="44000"/>
                          <a14:backgroundMark x1="60000" y1="45000" x2="60000" y2="45000"/>
                          <a14:backgroundMark x1="60000" y1="45000" x2="60000" y2="45000"/>
                          <a14:backgroundMark x1="61500" y1="45500" x2="61500" y2="45500"/>
                          <a14:backgroundMark x1="61500" y1="45500" x2="61500" y2="45500"/>
                          <a14:backgroundMark x1="43000" y1="45500" x2="43000" y2="45500"/>
                          <a14:backgroundMark x1="43000" y1="45500" x2="43000" y2="45500"/>
                          <a14:backgroundMark x1="50500" y1="28000" x2="50500" y2="28000"/>
                          <a14:backgroundMark x1="50500" y1="28000" x2="50500" y2="28000"/>
                          <a14:backgroundMark x1="61000" y1="47000" x2="61000" y2="47000"/>
                          <a14:backgroundMark x1="61000" y1="47000" x2="61000" y2="47000"/>
                          <a14:backgroundMark x1="42000" y1="47500" x2="42000" y2="47500"/>
                          <a14:backgroundMark x1="42000" y1="47500" x2="42000" y2="475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874" y="3498535"/>
              <a:ext cx="630903" cy="6309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8" name="Picture 164" descr="United Kingdom Icon 1107003">
              <a:extLst>
                <a:ext uri="{FF2B5EF4-FFF2-40B4-BE49-F238E27FC236}">
                  <a16:creationId xmlns:a16="http://schemas.microsoft.com/office/drawing/2014/main" id="{26792A8C-1EF3-44D4-8E9D-6D1B384010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019" y="3606746"/>
              <a:ext cx="255368" cy="2553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40" name="Picture 118" descr="greenhouse gas Icon 3191179">
            <a:extLst>
              <a:ext uri="{FF2B5EF4-FFF2-40B4-BE49-F238E27FC236}">
                <a16:creationId xmlns:a16="http://schemas.microsoft.com/office/drawing/2014/main" id="{72634021-827A-4169-B53B-AAA0377A4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4961" y="4068475"/>
            <a:ext cx="513609" cy="48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110" descr="poor Icon 319608">
            <a:extLst>
              <a:ext uri="{FF2B5EF4-FFF2-40B4-BE49-F238E27FC236}">
                <a16:creationId xmlns:a16="http://schemas.microsoft.com/office/drawing/2014/main" id="{A82942FD-0C11-4938-99FA-52005E4EC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092" y="8745056"/>
            <a:ext cx="359938" cy="35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116" descr="care Icon 3202085">
            <a:extLst>
              <a:ext uri="{FF2B5EF4-FFF2-40B4-BE49-F238E27FC236}">
                <a16:creationId xmlns:a16="http://schemas.microsoft.com/office/drawing/2014/main" id="{28E6D373-9745-432D-B7F9-0CC630941C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9973" y="6751720"/>
            <a:ext cx="542529" cy="542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74" descr="ecosystem Icon 3189075">
            <a:extLst>
              <a:ext uri="{FF2B5EF4-FFF2-40B4-BE49-F238E27FC236}">
                <a16:creationId xmlns:a16="http://schemas.microsoft.com/office/drawing/2014/main" id="{A2C6C119-7F4E-488B-92A9-2D29C273C3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106" y="5721339"/>
            <a:ext cx="619645" cy="619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4" name="TextBox 243">
            <a:extLst>
              <a:ext uri="{FF2B5EF4-FFF2-40B4-BE49-F238E27FC236}">
                <a16:creationId xmlns:a16="http://schemas.microsoft.com/office/drawing/2014/main" id="{3F9E0C09-2102-4340-8A61-4FE91FF87790}"/>
              </a:ext>
            </a:extLst>
          </p:cNvPr>
          <p:cNvSpPr txBox="1"/>
          <p:nvPr/>
        </p:nvSpPr>
        <p:spPr>
          <a:xfrm>
            <a:off x="948781" y="17247026"/>
            <a:ext cx="7981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/>
              <a:t>‘ </a:t>
            </a:r>
            <a:r>
              <a:rPr lang="en-US" sz="1800" b="1"/>
              <a:t>Geography is the subject which holds the key to our future. </a:t>
            </a:r>
            <a:r>
              <a:rPr lang="en-US" sz="1800"/>
              <a:t>’  MICHAEL PALIN </a:t>
            </a:r>
          </a:p>
        </p:txBody>
      </p:sp>
      <p:pic>
        <p:nvPicPr>
          <p:cNvPr id="246" name="Picture 122" descr="Hurricane Icon 3160349">
            <a:extLst>
              <a:ext uri="{FF2B5EF4-FFF2-40B4-BE49-F238E27FC236}">
                <a16:creationId xmlns:a16="http://schemas.microsoft.com/office/drawing/2014/main" id="{C7F05376-B59C-4E51-9414-2FF32F755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134" y="10370080"/>
            <a:ext cx="505989" cy="50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112" descr="develop Icon 2927754">
            <a:extLst>
              <a:ext uri="{FF2B5EF4-FFF2-40B4-BE49-F238E27FC236}">
                <a16:creationId xmlns:a16="http://schemas.microsoft.com/office/drawing/2014/main" id="{F5BA6EEB-A658-4C41-A60D-C892841DD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494" y="9808510"/>
            <a:ext cx="428121" cy="42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9" name="Picture 64" descr="question mark Icon 3204392">
            <a:extLst>
              <a:ext uri="{FF2B5EF4-FFF2-40B4-BE49-F238E27FC236}">
                <a16:creationId xmlns:a16="http://schemas.microsoft.com/office/drawing/2014/main" id="{1BD7FF58-2499-4D4E-9C29-68B94195F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349" y="331405"/>
            <a:ext cx="586775" cy="58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1B8AC8-E1F4-48AD-9E2E-77A2A6DEC0DF}"/>
              </a:ext>
            </a:extLst>
          </p:cNvPr>
          <p:cNvSpPr txBox="1"/>
          <p:nvPr/>
        </p:nvSpPr>
        <p:spPr>
          <a:xfrm>
            <a:off x="4555172" y="16471268"/>
            <a:ext cx="122183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u="sng"/>
              <a:t>What is the UK like? </a:t>
            </a:r>
          </a:p>
          <a:p>
            <a:r>
              <a:rPr lang="en-GB" sz="800"/>
              <a:t>Countries and cities that map up the UK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EB2467E-548C-4EA7-9B1B-50ABA536FD6B}"/>
              </a:ext>
            </a:extLst>
          </p:cNvPr>
          <p:cNvSpPr txBox="1"/>
          <p:nvPr/>
        </p:nvSpPr>
        <p:spPr>
          <a:xfrm>
            <a:off x="3768500" y="14997601"/>
            <a:ext cx="11317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Weather and climate in the UK. </a:t>
            </a:r>
          </a:p>
        </p:txBody>
      </p: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31C9579C-65F8-42F4-A0FB-E3D3BB00DD2A}"/>
              </a:ext>
            </a:extLst>
          </p:cNvPr>
          <p:cNvCxnSpPr>
            <a:cxnSpLocks/>
          </p:cNvCxnSpPr>
          <p:nvPr/>
        </p:nvCxnSpPr>
        <p:spPr>
          <a:xfrm>
            <a:off x="8027001" y="12225819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" name="TextBox 220">
            <a:extLst>
              <a:ext uri="{FF2B5EF4-FFF2-40B4-BE49-F238E27FC236}">
                <a16:creationId xmlns:a16="http://schemas.microsoft.com/office/drawing/2014/main" id="{2F9AE423-18FC-48FF-8059-E5FFF3CFFC63}"/>
              </a:ext>
            </a:extLst>
          </p:cNvPr>
          <p:cNvSpPr txBox="1"/>
          <p:nvPr/>
        </p:nvSpPr>
        <p:spPr>
          <a:xfrm>
            <a:off x="7461972" y="14077969"/>
            <a:ext cx="1603644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900" b="1" u="sng">
                <a:ea typeface="Calibri"/>
                <a:cs typeface="Calibri"/>
              </a:rPr>
              <a:t>Why do people live in dangerous places? </a:t>
            </a:r>
          </a:p>
          <a:p>
            <a:r>
              <a:rPr lang="en-GB" sz="800">
                <a:ea typeface="Calibri"/>
                <a:cs typeface="Calibri"/>
              </a:rPr>
              <a:t>Volcanoes and earthquakes. </a:t>
            </a:r>
            <a:endParaRPr lang="en-GB" sz="800" b="1" u="sng">
              <a:ea typeface="Calibri"/>
              <a:cs typeface="Calibri"/>
            </a:endParaRPr>
          </a:p>
        </p:txBody>
      </p:sp>
      <p:sp>
        <p:nvSpPr>
          <p:cNvPr id="230" name="TextBox 229">
            <a:extLst>
              <a:ext uri="{FF2B5EF4-FFF2-40B4-BE49-F238E27FC236}">
                <a16:creationId xmlns:a16="http://schemas.microsoft.com/office/drawing/2014/main" id="{F1358477-FD04-43C0-AF5E-F280153C0DBE}"/>
              </a:ext>
            </a:extLst>
          </p:cNvPr>
          <p:cNvSpPr txBox="1"/>
          <p:nvPr/>
        </p:nvSpPr>
        <p:spPr>
          <a:xfrm>
            <a:off x="7968369" y="10711561"/>
            <a:ext cx="1131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Weather and climate in the UK</a:t>
            </a:r>
            <a:r>
              <a:rPr lang="en-GB" sz="1000"/>
              <a:t>.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0B60938-6459-4881-AA72-22661E35DD61}"/>
              </a:ext>
            </a:extLst>
          </p:cNvPr>
          <p:cNvSpPr txBox="1"/>
          <p:nvPr/>
        </p:nvSpPr>
        <p:spPr>
          <a:xfrm>
            <a:off x="8995490" y="12741322"/>
            <a:ext cx="763622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Plate boundaries, benefits of living near volcanoes, disaster relief</a:t>
            </a:r>
            <a:r>
              <a:rPr lang="en-GB" sz="900"/>
              <a:t>.  </a:t>
            </a:r>
          </a:p>
        </p:txBody>
      </p:sp>
      <p:pic>
        <p:nvPicPr>
          <p:cNvPr id="75" name="Graphic 74" descr="Mountains with solid fill">
            <a:extLst>
              <a:ext uri="{FF2B5EF4-FFF2-40B4-BE49-F238E27FC236}">
                <a16:creationId xmlns:a16="http://schemas.microsoft.com/office/drawing/2014/main" id="{A305AF55-560C-44C8-91D9-904A7AE414C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9059746" y="11596910"/>
            <a:ext cx="529618" cy="529618"/>
          </a:xfrm>
          <a:prstGeom prst="rect">
            <a:avLst/>
          </a:prstGeom>
        </p:spPr>
      </p:pic>
      <p:cxnSp>
        <p:nvCxnSpPr>
          <p:cNvPr id="231" name="Straight Connector 230">
            <a:extLst>
              <a:ext uri="{FF2B5EF4-FFF2-40B4-BE49-F238E27FC236}">
                <a16:creationId xmlns:a16="http://schemas.microsoft.com/office/drawing/2014/main" id="{3AB3AC70-33D8-47CC-8D4A-1C455CB2128B}"/>
              </a:ext>
            </a:extLst>
          </p:cNvPr>
          <p:cNvCxnSpPr>
            <a:cxnSpLocks/>
          </p:cNvCxnSpPr>
          <p:nvPr/>
        </p:nvCxnSpPr>
        <p:spPr>
          <a:xfrm>
            <a:off x="902148" y="5575692"/>
            <a:ext cx="549075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0827A57-15A7-4D4B-8F7E-8C86347B5562}"/>
              </a:ext>
            </a:extLst>
          </p:cNvPr>
          <p:cNvSpPr txBox="1"/>
          <p:nvPr/>
        </p:nvSpPr>
        <p:spPr>
          <a:xfrm>
            <a:off x="3715904" y="12764226"/>
            <a:ext cx="1024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To study different cultures around the world.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A43EAD9-618D-47FE-92E8-CD3F6EA6601A}"/>
              </a:ext>
            </a:extLst>
          </p:cNvPr>
          <p:cNvSpPr txBox="1"/>
          <p:nvPr/>
        </p:nvSpPr>
        <p:spPr>
          <a:xfrm>
            <a:off x="4123650" y="14191341"/>
            <a:ext cx="1252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Africa and Europe with a case study on Russia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875EE4D-5A1D-478E-ABB6-F9BA3D84948F}"/>
              </a:ext>
            </a:extLst>
          </p:cNvPr>
          <p:cNvSpPr txBox="1"/>
          <p:nvPr/>
        </p:nvSpPr>
        <p:spPr>
          <a:xfrm>
            <a:off x="4761788" y="12775864"/>
            <a:ext cx="16228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Asia with a focus on the Middle East and the population of India and China. 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A889AF3-4DAF-4C45-9312-3D612EE5B70C}"/>
              </a:ext>
            </a:extLst>
          </p:cNvPr>
          <p:cNvSpPr txBox="1"/>
          <p:nvPr/>
        </p:nvSpPr>
        <p:spPr>
          <a:xfrm>
            <a:off x="5412756" y="14169628"/>
            <a:ext cx="9213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North and south America</a:t>
            </a:r>
          </a:p>
        </p:txBody>
      </p:sp>
      <p:cxnSp>
        <p:nvCxnSpPr>
          <p:cNvPr id="215" name="Straight Connector 214">
            <a:extLst>
              <a:ext uri="{FF2B5EF4-FFF2-40B4-BE49-F238E27FC236}">
                <a16:creationId xmlns:a16="http://schemas.microsoft.com/office/drawing/2014/main" id="{3B06BE0E-1C2A-4306-A408-6B6AE3D71BBE}"/>
              </a:ext>
            </a:extLst>
          </p:cNvPr>
          <p:cNvCxnSpPr>
            <a:cxnSpLocks/>
          </p:cNvCxnSpPr>
          <p:nvPr/>
        </p:nvCxnSpPr>
        <p:spPr>
          <a:xfrm>
            <a:off x="5000515" y="10906597"/>
            <a:ext cx="6819" cy="52060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>
            <a:extLst>
              <a:ext uri="{FF2B5EF4-FFF2-40B4-BE49-F238E27FC236}">
                <a16:creationId xmlns:a16="http://schemas.microsoft.com/office/drawing/2014/main" id="{8717B006-8724-4EB0-AD65-7499B39BB340}"/>
              </a:ext>
            </a:extLst>
          </p:cNvPr>
          <p:cNvSpPr txBox="1"/>
          <p:nvPr/>
        </p:nvSpPr>
        <p:spPr>
          <a:xfrm>
            <a:off x="2267607" y="8069808"/>
            <a:ext cx="16031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u="sng"/>
              <a:t>What are cold environments like?</a:t>
            </a:r>
          </a:p>
          <a:p>
            <a:r>
              <a:rPr lang="en-US" sz="800">
                <a:latin typeface="Calibri" panose="020F0502020204030204" pitchFamily="34" charset="0"/>
                <a:ea typeface="Arial Nova Light" panose="020B0304020202020204" pitchFamily="34" charset="0"/>
                <a:cs typeface="Calibri" panose="020F0502020204030204" pitchFamily="34" charset="0"/>
              </a:rPr>
              <a:t>Description of what a cold environment is and where they are found.</a:t>
            </a:r>
            <a:endParaRPr lang="en-GB" sz="800" b="1" u="sng"/>
          </a:p>
        </p:txBody>
      </p:sp>
      <p:cxnSp>
        <p:nvCxnSpPr>
          <p:cNvPr id="232" name="Straight Connector 231">
            <a:extLst>
              <a:ext uri="{FF2B5EF4-FFF2-40B4-BE49-F238E27FC236}">
                <a16:creationId xmlns:a16="http://schemas.microsoft.com/office/drawing/2014/main" id="{648C55FF-32DD-42A6-8F7A-FC817BBFB96E}"/>
              </a:ext>
            </a:extLst>
          </p:cNvPr>
          <p:cNvCxnSpPr>
            <a:cxnSpLocks/>
          </p:cNvCxnSpPr>
          <p:nvPr/>
        </p:nvCxnSpPr>
        <p:spPr>
          <a:xfrm flipV="1">
            <a:off x="5375850" y="9457336"/>
            <a:ext cx="4707" cy="57190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D145EF9C-5CB7-4C88-9B00-F894D199FD9A}"/>
              </a:ext>
            </a:extLst>
          </p:cNvPr>
          <p:cNvCxnSpPr>
            <a:cxnSpLocks/>
          </p:cNvCxnSpPr>
          <p:nvPr/>
        </p:nvCxnSpPr>
        <p:spPr>
          <a:xfrm flipH="1" flipV="1">
            <a:off x="3872689" y="9370152"/>
            <a:ext cx="2060" cy="4435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Straight Connector 244">
            <a:extLst>
              <a:ext uri="{FF2B5EF4-FFF2-40B4-BE49-F238E27FC236}">
                <a16:creationId xmlns:a16="http://schemas.microsoft.com/office/drawing/2014/main" id="{676A395F-DC7A-46A3-8929-769FAFC6789D}"/>
              </a:ext>
            </a:extLst>
          </p:cNvPr>
          <p:cNvCxnSpPr>
            <a:cxnSpLocks/>
          </p:cNvCxnSpPr>
          <p:nvPr/>
        </p:nvCxnSpPr>
        <p:spPr>
          <a:xfrm>
            <a:off x="4482786" y="8714727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8" name="Straight Connector 247">
            <a:extLst>
              <a:ext uri="{FF2B5EF4-FFF2-40B4-BE49-F238E27FC236}">
                <a16:creationId xmlns:a16="http://schemas.microsoft.com/office/drawing/2014/main" id="{CA7F8094-3201-4B4E-AF24-E260D7E8C0AD}"/>
              </a:ext>
            </a:extLst>
          </p:cNvPr>
          <p:cNvCxnSpPr>
            <a:cxnSpLocks/>
          </p:cNvCxnSpPr>
          <p:nvPr/>
        </p:nvCxnSpPr>
        <p:spPr>
          <a:xfrm>
            <a:off x="5905399" y="8714727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>
            <a:extLst>
              <a:ext uri="{FF2B5EF4-FFF2-40B4-BE49-F238E27FC236}">
                <a16:creationId xmlns:a16="http://schemas.microsoft.com/office/drawing/2014/main" id="{21F8C462-1347-461A-AD28-0C13883BCF8B}"/>
              </a:ext>
            </a:extLst>
          </p:cNvPr>
          <p:cNvCxnSpPr>
            <a:cxnSpLocks/>
          </p:cNvCxnSpPr>
          <p:nvPr/>
        </p:nvCxnSpPr>
        <p:spPr>
          <a:xfrm flipH="1" flipV="1">
            <a:off x="6855044" y="9420899"/>
            <a:ext cx="10047" cy="6083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>
            <a:extLst>
              <a:ext uri="{FF2B5EF4-FFF2-40B4-BE49-F238E27FC236}">
                <a16:creationId xmlns:a16="http://schemas.microsoft.com/office/drawing/2014/main" id="{235D9227-354A-41B9-962A-B52755FE5878}"/>
              </a:ext>
            </a:extLst>
          </p:cNvPr>
          <p:cNvSpPr txBox="1"/>
          <p:nvPr/>
        </p:nvSpPr>
        <p:spPr>
          <a:xfrm>
            <a:off x="4711847" y="9975465"/>
            <a:ext cx="13930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u="sng"/>
              <a:t>What are the different types of tourism in the world?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0BF07EB0-03E1-4525-9609-2166CAF97F5C}"/>
              </a:ext>
            </a:extLst>
          </p:cNvPr>
          <p:cNvSpPr txBox="1"/>
          <p:nvPr/>
        </p:nvSpPr>
        <p:spPr>
          <a:xfrm>
            <a:off x="3217301" y="9770779"/>
            <a:ext cx="1328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Plant and animal adaptions, opportunities and challenges  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C5B4CB6A-BB73-4CF2-BF72-2E9CDB4B4C53}"/>
              </a:ext>
            </a:extLst>
          </p:cNvPr>
          <p:cNvSpPr txBox="1"/>
          <p:nvPr/>
        </p:nvSpPr>
        <p:spPr>
          <a:xfrm>
            <a:off x="1970937" y="9823962"/>
            <a:ext cx="917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Desertification, causes and solutions.</a:t>
            </a: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EA780CFA-8CF4-4931-A8A3-3DF0CF162FA9}"/>
              </a:ext>
            </a:extLst>
          </p:cNvPr>
          <p:cNvSpPr txBox="1"/>
          <p:nvPr/>
        </p:nvSpPr>
        <p:spPr>
          <a:xfrm>
            <a:off x="3877225" y="8415237"/>
            <a:ext cx="1254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Landscape changes overtime, glaciers, map skills  </a:t>
            </a:r>
          </a:p>
        </p:txBody>
      </p:sp>
      <p:sp>
        <p:nvSpPr>
          <p:cNvPr id="1024" name="TextBox 1023">
            <a:extLst>
              <a:ext uri="{FF2B5EF4-FFF2-40B4-BE49-F238E27FC236}">
                <a16:creationId xmlns:a16="http://schemas.microsoft.com/office/drawing/2014/main" id="{184ACCD9-7145-490B-A955-1774EBB8BCC0}"/>
              </a:ext>
            </a:extLst>
          </p:cNvPr>
          <p:cNvSpPr txBox="1"/>
          <p:nvPr/>
        </p:nvSpPr>
        <p:spPr>
          <a:xfrm>
            <a:off x="5403236" y="8431427"/>
            <a:ext cx="10310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Coastal tourism, extreme tourism </a:t>
            </a:r>
          </a:p>
        </p:txBody>
      </p:sp>
      <p:sp>
        <p:nvSpPr>
          <p:cNvPr id="1025" name="TextBox 1024">
            <a:extLst>
              <a:ext uri="{FF2B5EF4-FFF2-40B4-BE49-F238E27FC236}">
                <a16:creationId xmlns:a16="http://schemas.microsoft.com/office/drawing/2014/main" id="{AFC65ED2-8E7E-4446-957E-3484544C0297}"/>
              </a:ext>
            </a:extLst>
          </p:cNvPr>
          <p:cNvSpPr txBox="1"/>
          <p:nvPr/>
        </p:nvSpPr>
        <p:spPr>
          <a:xfrm>
            <a:off x="6372716" y="9990499"/>
            <a:ext cx="1169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Tourism in the UK. Unique types of tourism. </a:t>
            </a:r>
            <a:endParaRPr lang="en-GB"/>
          </a:p>
        </p:txBody>
      </p:sp>
      <p:sp>
        <p:nvSpPr>
          <p:cNvPr id="1043" name="TextBox 1042">
            <a:extLst>
              <a:ext uri="{FF2B5EF4-FFF2-40B4-BE49-F238E27FC236}">
                <a16:creationId xmlns:a16="http://schemas.microsoft.com/office/drawing/2014/main" id="{BF5E3EE8-5CD8-4566-86E7-F6F7012DCD7B}"/>
              </a:ext>
            </a:extLst>
          </p:cNvPr>
          <p:cNvSpPr txBox="1"/>
          <p:nvPr/>
        </p:nvSpPr>
        <p:spPr>
          <a:xfrm>
            <a:off x="5089729" y="6001606"/>
            <a:ext cx="97969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u="sng"/>
              <a:t>What’s eating the coast and can we stop it? </a:t>
            </a:r>
          </a:p>
        </p:txBody>
      </p:sp>
      <p:sp>
        <p:nvSpPr>
          <p:cNvPr id="1044" name="TextBox 1043">
            <a:extLst>
              <a:ext uri="{FF2B5EF4-FFF2-40B4-BE49-F238E27FC236}">
                <a16:creationId xmlns:a16="http://schemas.microsoft.com/office/drawing/2014/main" id="{2BB0E20E-AB50-4D02-877D-8D9F135FA3CB}"/>
              </a:ext>
            </a:extLst>
          </p:cNvPr>
          <p:cNvSpPr txBox="1"/>
          <p:nvPr/>
        </p:nvSpPr>
        <p:spPr>
          <a:xfrm>
            <a:off x="4515835" y="7577194"/>
            <a:ext cx="125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Marine processes, creation of headlands and bays</a:t>
            </a:r>
          </a:p>
        </p:txBody>
      </p:sp>
      <p:cxnSp>
        <p:nvCxnSpPr>
          <p:cNvPr id="254" name="Straight Connector 253">
            <a:extLst>
              <a:ext uri="{FF2B5EF4-FFF2-40B4-BE49-F238E27FC236}">
                <a16:creationId xmlns:a16="http://schemas.microsoft.com/office/drawing/2014/main" id="{B717E950-5B86-4E98-8A1D-613169FA6740}"/>
              </a:ext>
            </a:extLst>
          </p:cNvPr>
          <p:cNvCxnSpPr>
            <a:cxnSpLocks/>
          </p:cNvCxnSpPr>
          <p:nvPr/>
        </p:nvCxnSpPr>
        <p:spPr>
          <a:xfrm flipV="1">
            <a:off x="4900206" y="7100949"/>
            <a:ext cx="0" cy="44936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7" name="TextBox 1046">
            <a:extLst>
              <a:ext uri="{FF2B5EF4-FFF2-40B4-BE49-F238E27FC236}">
                <a16:creationId xmlns:a16="http://schemas.microsoft.com/office/drawing/2014/main" id="{2DF84BA4-0659-44E7-95AC-1F72637672A9}"/>
              </a:ext>
            </a:extLst>
          </p:cNvPr>
          <p:cNvSpPr txBox="1"/>
          <p:nvPr/>
        </p:nvSpPr>
        <p:spPr>
          <a:xfrm>
            <a:off x="3064723" y="7630287"/>
            <a:ext cx="1082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Assessment of coastal management strategies</a:t>
            </a:r>
          </a:p>
        </p:txBody>
      </p:sp>
      <p:sp>
        <p:nvSpPr>
          <p:cNvPr id="1049" name="TextBox 1048">
            <a:extLst>
              <a:ext uri="{FF2B5EF4-FFF2-40B4-BE49-F238E27FC236}">
                <a16:creationId xmlns:a16="http://schemas.microsoft.com/office/drawing/2014/main" id="{040626BA-F5C6-4F3E-B711-ED1B740FC0FD}"/>
              </a:ext>
            </a:extLst>
          </p:cNvPr>
          <p:cNvSpPr txBox="1"/>
          <p:nvPr/>
        </p:nvSpPr>
        <p:spPr>
          <a:xfrm>
            <a:off x="181101" y="5189725"/>
            <a:ext cx="976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u="sng"/>
              <a:t>How can we manage essential resources?</a:t>
            </a:r>
          </a:p>
        </p:txBody>
      </p:sp>
      <p:cxnSp>
        <p:nvCxnSpPr>
          <p:cNvPr id="263" name="Straight Connector 262">
            <a:extLst>
              <a:ext uri="{FF2B5EF4-FFF2-40B4-BE49-F238E27FC236}">
                <a16:creationId xmlns:a16="http://schemas.microsoft.com/office/drawing/2014/main" id="{8FECDEC0-4293-4F46-B7A8-6A4311A42B87}"/>
              </a:ext>
            </a:extLst>
          </p:cNvPr>
          <p:cNvCxnSpPr>
            <a:cxnSpLocks/>
          </p:cNvCxnSpPr>
          <p:nvPr/>
        </p:nvCxnSpPr>
        <p:spPr>
          <a:xfrm>
            <a:off x="4168806" y="6492430"/>
            <a:ext cx="0" cy="60851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9" name="TextBox 1058">
            <a:extLst>
              <a:ext uri="{FF2B5EF4-FFF2-40B4-BE49-F238E27FC236}">
                <a16:creationId xmlns:a16="http://schemas.microsoft.com/office/drawing/2014/main" id="{EB1725D0-C6E2-45DA-A3E0-8CE62A84D333}"/>
              </a:ext>
            </a:extLst>
          </p:cNvPr>
          <p:cNvSpPr txBox="1"/>
          <p:nvPr/>
        </p:nvSpPr>
        <p:spPr>
          <a:xfrm>
            <a:off x="2236988" y="6210392"/>
            <a:ext cx="12034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u="sng"/>
              <a:t>Why do rivers always go with the flow?</a:t>
            </a:r>
          </a:p>
        </p:txBody>
      </p:sp>
      <p:sp>
        <p:nvSpPr>
          <p:cNvPr id="1062" name="TextBox 1061">
            <a:extLst>
              <a:ext uri="{FF2B5EF4-FFF2-40B4-BE49-F238E27FC236}">
                <a16:creationId xmlns:a16="http://schemas.microsoft.com/office/drawing/2014/main" id="{05C99FB8-733D-4934-9BB9-5686BD4E2469}"/>
              </a:ext>
            </a:extLst>
          </p:cNvPr>
          <p:cNvSpPr txBox="1"/>
          <p:nvPr/>
        </p:nvSpPr>
        <p:spPr>
          <a:xfrm>
            <a:off x="1506538" y="7741853"/>
            <a:ext cx="1433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Fluvial processes, landforms, management</a:t>
            </a:r>
          </a:p>
        </p:txBody>
      </p:sp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5653F4E3-FD6A-49A1-93EA-E4FF4BF0D0EF}"/>
              </a:ext>
            </a:extLst>
          </p:cNvPr>
          <p:cNvCxnSpPr>
            <a:cxnSpLocks/>
          </p:cNvCxnSpPr>
          <p:nvPr/>
        </p:nvCxnSpPr>
        <p:spPr>
          <a:xfrm>
            <a:off x="1037740" y="4666679"/>
            <a:ext cx="671698" cy="47465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3" name="TextBox 1072">
            <a:extLst>
              <a:ext uri="{FF2B5EF4-FFF2-40B4-BE49-F238E27FC236}">
                <a16:creationId xmlns:a16="http://schemas.microsoft.com/office/drawing/2014/main" id="{782977D1-AE22-4D98-BEC5-45711202CAC2}"/>
              </a:ext>
            </a:extLst>
          </p:cNvPr>
          <p:cNvSpPr txBox="1"/>
          <p:nvPr/>
        </p:nvSpPr>
        <p:spPr>
          <a:xfrm>
            <a:off x="131207" y="5961229"/>
            <a:ext cx="907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Causes, consequences and management</a:t>
            </a:r>
          </a:p>
        </p:txBody>
      </p:sp>
      <p:sp>
        <p:nvSpPr>
          <p:cNvPr id="1075" name="TextBox 1074">
            <a:extLst>
              <a:ext uri="{FF2B5EF4-FFF2-40B4-BE49-F238E27FC236}">
                <a16:creationId xmlns:a16="http://schemas.microsoft.com/office/drawing/2014/main" id="{C9630CF4-3BA7-49EB-ADE9-86BFA57326D6}"/>
              </a:ext>
            </a:extLst>
          </p:cNvPr>
          <p:cNvSpPr txBox="1"/>
          <p:nvPr/>
        </p:nvSpPr>
        <p:spPr>
          <a:xfrm>
            <a:off x="241035" y="4345307"/>
            <a:ext cx="7443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Food, water and energy management</a:t>
            </a:r>
          </a:p>
        </p:txBody>
      </p:sp>
      <p:sp>
        <p:nvSpPr>
          <p:cNvPr id="1076" name="TextBox 1075">
            <a:extLst>
              <a:ext uri="{FF2B5EF4-FFF2-40B4-BE49-F238E27FC236}">
                <a16:creationId xmlns:a16="http://schemas.microsoft.com/office/drawing/2014/main" id="{452B7F4B-1DC5-4331-B65B-46D197C1CE7F}"/>
              </a:ext>
            </a:extLst>
          </p:cNvPr>
          <p:cNvSpPr txBox="1"/>
          <p:nvPr/>
        </p:nvSpPr>
        <p:spPr>
          <a:xfrm>
            <a:off x="2254907" y="5512540"/>
            <a:ext cx="1153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/>
              <a:t>Essential map skills, fieldwork and data collection</a:t>
            </a:r>
          </a:p>
        </p:txBody>
      </p:sp>
      <p:pic>
        <p:nvPicPr>
          <p:cNvPr id="1078" name="Graphic 1077" descr="Apple with solid fill">
            <a:extLst>
              <a:ext uri="{FF2B5EF4-FFF2-40B4-BE49-F238E27FC236}">
                <a16:creationId xmlns:a16="http://schemas.microsoft.com/office/drawing/2014/main" id="{7000AE65-0448-4D52-980B-6213FEDF000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327020" y="3499670"/>
            <a:ext cx="515506" cy="515506"/>
          </a:xfrm>
          <a:prstGeom prst="rect">
            <a:avLst/>
          </a:prstGeom>
        </p:spPr>
      </p:pic>
      <p:pic>
        <p:nvPicPr>
          <p:cNvPr id="1080" name="Graphic 1079" descr="Fork and knife with solid fill">
            <a:extLst>
              <a:ext uri="{FF2B5EF4-FFF2-40B4-BE49-F238E27FC236}">
                <a16:creationId xmlns:a16="http://schemas.microsoft.com/office/drawing/2014/main" id="{5F4FB5AA-93FE-41DE-92D3-9639E669AB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2"/>
              </a:ext>
            </a:extLst>
          </a:blip>
          <a:stretch>
            <a:fillRect/>
          </a:stretch>
        </p:blipFill>
        <p:spPr>
          <a:xfrm>
            <a:off x="955909" y="3924926"/>
            <a:ext cx="515506" cy="515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88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AEE897-020C-400F-852C-EB4A9E3A81A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3065176-7E04-4A68-8F15-58E4CF0990C6}">
  <ds:schemaRefs>
    <ds:schemaRef ds:uri="0dbcf277-ecba-4170-9b6c-832cc8a6f8b1"/>
    <ds:schemaRef ds:uri="75f38087-f433-4188-9b24-1db5f2a40a1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8F2FCA3-14BE-4240-8541-4014449BF822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Custom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Anand Marwaha</dc:creator>
  <cp:revision>19</cp:revision>
  <cp:lastPrinted>2018-09-02T17:44:52Z</cp:lastPrinted>
  <dcterms:created xsi:type="dcterms:W3CDTF">2018-02-08T08:28:53Z</dcterms:created>
  <dcterms:modified xsi:type="dcterms:W3CDTF">2026-07-17T11:54:34Z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  <property fmtid="{D5CDD505-2E9C-101B-9397-08002B2CF9AE}" pid="3" name="MediaServiceImageTags">
    <vt:lpwstr/>
  </property>
</Properties>
</file>