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34" autoAdjust="0"/>
    <p:restoredTop sz="95833" autoAdjust="0"/>
  </p:normalViewPr>
  <p:slideViewPr>
    <p:cSldViewPr snapToGrid="0">
      <p:cViewPr varScale="1">
        <p:scale>
          <a:sx n="44" d="100"/>
          <a:sy n="44" d="100"/>
        </p:scale>
        <p:origin x="40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Block Arc 126">
            <a:extLst>
              <a:ext uri="{FF2B5EF4-FFF2-40B4-BE49-F238E27FC236}">
                <a16:creationId xmlns:a16="http://schemas.microsoft.com/office/drawing/2014/main" id="{773531CE-86D2-46CA-ADD5-B833B48AFA93}"/>
              </a:ext>
            </a:extLst>
          </p:cNvPr>
          <p:cNvSpPr/>
          <p:nvPr/>
        </p:nvSpPr>
        <p:spPr>
          <a:xfrm rot="5400000" flipH="1">
            <a:off x="6213348" y="4995278"/>
            <a:ext cx="28477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834207" y="13459482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500497" y="11600377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809382" y="1128950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54A55-185E-40EE-9401-067DE2BA3B0D}"/>
              </a:ext>
            </a:extLst>
          </p:cNvPr>
          <p:cNvSpPr/>
          <p:nvPr/>
        </p:nvSpPr>
        <p:spPr>
          <a:xfrm>
            <a:off x="8410870" y="390523"/>
            <a:ext cx="965515" cy="10311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School Logo 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-151395" y="88847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Psychology Learning Journey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146511" y="133670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233414" y="11278583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081122" y="11025593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13</a:t>
              </a: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7095134" y="1315964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309095" y="134259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341282" y="1353837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298911" y="135194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5AA6C51-6AD3-457C-999C-BF993A099477}"/>
              </a:ext>
            </a:extLst>
          </p:cNvPr>
          <p:cNvCxnSpPr>
            <a:cxnSpLocks/>
          </p:cNvCxnSpPr>
          <p:nvPr/>
        </p:nvCxnSpPr>
        <p:spPr>
          <a:xfrm>
            <a:off x="5786856" y="13087634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4860131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3267372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3935AA-A6BD-452C-BEDC-B330650C6285}"/>
              </a:ext>
            </a:extLst>
          </p:cNvPr>
          <p:cNvCxnSpPr>
            <a:cxnSpLocks/>
          </p:cNvCxnSpPr>
          <p:nvPr/>
        </p:nvCxnSpPr>
        <p:spPr>
          <a:xfrm>
            <a:off x="2453106" y="13199088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9FCCC766-4064-4071-B775-6436816A24B9}"/>
              </a:ext>
            </a:extLst>
          </p:cNvPr>
          <p:cNvCxnSpPr>
            <a:cxnSpLocks/>
          </p:cNvCxnSpPr>
          <p:nvPr/>
        </p:nvCxnSpPr>
        <p:spPr>
          <a:xfrm>
            <a:off x="846568" y="13597762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1617443" y="10980983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E9008AD-4692-4D50-B38B-98B84F80CC3A}"/>
              </a:ext>
            </a:extLst>
          </p:cNvPr>
          <p:cNvCxnSpPr>
            <a:cxnSpLocks/>
          </p:cNvCxnSpPr>
          <p:nvPr/>
        </p:nvCxnSpPr>
        <p:spPr>
          <a:xfrm>
            <a:off x="3922580" y="11026766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5317936" y="11074953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299490" y="9342234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1913194" y="9080619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550600" y="7208165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1913193" y="6934979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426119" y="6486473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606672" y="66608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5CA15CB-946A-49A6-9886-24B6ED031338}"/>
              </a:ext>
            </a:extLst>
          </p:cNvPr>
          <p:cNvCxnSpPr>
            <a:cxnSpLocks/>
          </p:cNvCxnSpPr>
          <p:nvPr/>
        </p:nvCxnSpPr>
        <p:spPr>
          <a:xfrm>
            <a:off x="8333244" y="904628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</p:cNvCxnSpPr>
          <p:nvPr/>
        </p:nvCxnSpPr>
        <p:spPr>
          <a:xfrm>
            <a:off x="5786855" y="879864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1A5EFA8-79CD-45CC-86EE-0F1071CDDDAC}"/>
              </a:ext>
            </a:extLst>
          </p:cNvPr>
          <p:cNvCxnSpPr>
            <a:cxnSpLocks/>
          </p:cNvCxnSpPr>
          <p:nvPr/>
        </p:nvCxnSpPr>
        <p:spPr>
          <a:xfrm>
            <a:off x="2511924" y="887590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E15343A-9889-40AB-BB1D-5535A4534DDE}"/>
              </a:ext>
            </a:extLst>
          </p:cNvPr>
          <p:cNvCxnSpPr>
            <a:cxnSpLocks/>
          </p:cNvCxnSpPr>
          <p:nvPr/>
        </p:nvCxnSpPr>
        <p:spPr>
          <a:xfrm>
            <a:off x="5828149" y="670021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1DD35F5-491E-489A-941E-F7104A914B28}"/>
              </a:ext>
            </a:extLst>
          </p:cNvPr>
          <p:cNvCxnSpPr>
            <a:cxnSpLocks/>
          </p:cNvCxnSpPr>
          <p:nvPr/>
        </p:nvCxnSpPr>
        <p:spPr>
          <a:xfrm>
            <a:off x="3586935" y="6549735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>
            <a:off x="1321718" y="692232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BDA8FE0-5764-41B6-8FDB-82352800554E}"/>
              </a:ext>
            </a:extLst>
          </p:cNvPr>
          <p:cNvSpPr/>
          <p:nvPr/>
        </p:nvSpPr>
        <p:spPr>
          <a:xfrm>
            <a:off x="4934359" y="4738163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A310E107-78A9-4817-B62C-08E974201E71}"/>
              </a:ext>
            </a:extLst>
          </p:cNvPr>
          <p:cNvSpPr/>
          <p:nvPr/>
        </p:nvSpPr>
        <p:spPr>
          <a:xfrm rot="5400000" flipH="1">
            <a:off x="6961286" y="13761044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50FFF8B-1AEF-4248-96AE-245DA32F17BF}"/>
              </a:ext>
            </a:extLst>
          </p:cNvPr>
          <p:cNvSpPr/>
          <p:nvPr/>
        </p:nvSpPr>
        <p:spPr>
          <a:xfrm>
            <a:off x="5614530" y="15659233"/>
            <a:ext cx="2746960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A45C890-A48D-49CF-AD90-2AA432EAF885}"/>
              </a:ext>
            </a:extLst>
          </p:cNvPr>
          <p:cNvSpPr/>
          <p:nvPr/>
        </p:nvSpPr>
        <p:spPr>
          <a:xfrm>
            <a:off x="4269343" y="15645740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Triangle 45">
            <a:extLst>
              <a:ext uri="{FF2B5EF4-FFF2-40B4-BE49-F238E27FC236}">
                <a16:creationId xmlns:a16="http://schemas.microsoft.com/office/drawing/2014/main" id="{CF9806CA-118C-4542-A6A3-99C5872FE087}"/>
              </a:ext>
            </a:extLst>
          </p:cNvPr>
          <p:cNvSpPr/>
          <p:nvPr/>
        </p:nvSpPr>
        <p:spPr>
          <a:xfrm rot="5400000">
            <a:off x="4568028" y="15619000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1724FD5D-5BE4-4F4A-AB1F-0E3A12A28009}"/>
              </a:ext>
            </a:extLst>
          </p:cNvPr>
          <p:cNvSpPr/>
          <p:nvPr/>
        </p:nvSpPr>
        <p:spPr>
          <a:xfrm rot="16200000">
            <a:off x="5163491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Block Arc 136">
            <a:extLst>
              <a:ext uri="{FF2B5EF4-FFF2-40B4-BE49-F238E27FC236}">
                <a16:creationId xmlns:a16="http://schemas.microsoft.com/office/drawing/2014/main" id="{E8CB2FC4-8657-47F1-AEFC-375C85083936}"/>
              </a:ext>
            </a:extLst>
          </p:cNvPr>
          <p:cNvSpPr/>
          <p:nvPr/>
        </p:nvSpPr>
        <p:spPr>
          <a:xfrm rot="16200000">
            <a:off x="1114787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82BF63B-2568-4EA1-94BB-32DFEBECA0A7}"/>
              </a:ext>
            </a:extLst>
          </p:cNvPr>
          <p:cNvSpPr/>
          <p:nvPr/>
        </p:nvSpPr>
        <p:spPr>
          <a:xfrm>
            <a:off x="2469892" y="4741788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D57055C-4F80-4C48-BB5A-4AF64246F295}"/>
              </a:ext>
            </a:extLst>
          </p:cNvPr>
          <p:cNvSpPr/>
          <p:nvPr/>
        </p:nvSpPr>
        <p:spPr>
          <a:xfrm>
            <a:off x="2534846" y="2589012"/>
            <a:ext cx="552952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0" name="Triangle 45">
            <a:extLst>
              <a:ext uri="{FF2B5EF4-FFF2-40B4-BE49-F238E27FC236}">
                <a16:creationId xmlns:a16="http://schemas.microsoft.com/office/drawing/2014/main" id="{875C0A1A-FCC8-46D9-9E6E-5AA882954BC5}"/>
              </a:ext>
            </a:extLst>
          </p:cNvPr>
          <p:cNvSpPr/>
          <p:nvPr/>
        </p:nvSpPr>
        <p:spPr>
          <a:xfrm rot="5400000">
            <a:off x="2851998" y="2490606"/>
            <a:ext cx="938427" cy="879299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D00C2EF1-1C3F-49F9-AFCE-05F130CB6FDD}"/>
              </a:ext>
            </a:extLst>
          </p:cNvPr>
          <p:cNvSpPr/>
          <p:nvPr/>
        </p:nvSpPr>
        <p:spPr>
          <a:xfrm>
            <a:off x="6536911" y="2590811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Triangle 45">
            <a:extLst>
              <a:ext uri="{FF2B5EF4-FFF2-40B4-BE49-F238E27FC236}">
                <a16:creationId xmlns:a16="http://schemas.microsoft.com/office/drawing/2014/main" id="{3F0034C3-DE5F-45BE-B34B-2D0FB2CED0A6}"/>
              </a:ext>
            </a:extLst>
          </p:cNvPr>
          <p:cNvSpPr/>
          <p:nvPr/>
        </p:nvSpPr>
        <p:spPr>
          <a:xfrm rot="5400000">
            <a:off x="6769475" y="2540347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D9AD3E-7399-40F3-B239-DCF1677148D3}"/>
              </a:ext>
            </a:extLst>
          </p:cNvPr>
          <p:cNvSpPr txBox="1"/>
          <p:nvPr/>
        </p:nvSpPr>
        <p:spPr>
          <a:xfrm>
            <a:off x="3999765" y="16381902"/>
            <a:ext cx="148078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Successful GCSE’s</a:t>
            </a:r>
          </a:p>
          <a:p>
            <a:endParaRPr lang="en-GB" sz="1400" dirty="0"/>
          </a:p>
          <a:p>
            <a:r>
              <a:rPr lang="en-GB" sz="1400" dirty="0"/>
              <a:t>Level 5 or above in English and Biology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B61B7FD-1184-4501-8574-00BF3776757B}"/>
              </a:ext>
            </a:extLst>
          </p:cNvPr>
          <p:cNvSpPr txBox="1"/>
          <p:nvPr/>
        </p:nvSpPr>
        <p:spPr>
          <a:xfrm>
            <a:off x="4596842" y="14497866"/>
            <a:ext cx="24428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Research methods</a:t>
            </a:r>
          </a:p>
          <a:p>
            <a:r>
              <a:rPr lang="en-GB" sz="1400" dirty="0"/>
              <a:t>Fundamentals of research design, sampling and types of experiments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6664F3A-7AC9-4DDC-8CDF-05857FEE396C}"/>
              </a:ext>
            </a:extLst>
          </p:cNvPr>
          <p:cNvSpPr txBox="1"/>
          <p:nvPr/>
        </p:nvSpPr>
        <p:spPr>
          <a:xfrm>
            <a:off x="1480076" y="13695652"/>
            <a:ext cx="1786068" cy="7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7ED6A82-DBCA-4DAF-BAF2-994252B4EECC}"/>
              </a:ext>
            </a:extLst>
          </p:cNvPr>
          <p:cNvSpPr txBox="1"/>
          <p:nvPr/>
        </p:nvSpPr>
        <p:spPr>
          <a:xfrm>
            <a:off x="4291329" y="127363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A119D96-BFC5-4BD2-8EC8-0D3BD433B794}"/>
              </a:ext>
            </a:extLst>
          </p:cNvPr>
          <p:cNvSpPr txBox="1"/>
          <p:nvPr/>
        </p:nvSpPr>
        <p:spPr>
          <a:xfrm>
            <a:off x="5711096" y="12740202"/>
            <a:ext cx="3696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Social influence conformity, obedience and social change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E3103132-9E61-4CAD-8C81-2B13E1B19011}"/>
              </a:ext>
            </a:extLst>
          </p:cNvPr>
          <p:cNvSpPr txBox="1"/>
          <p:nvPr/>
        </p:nvSpPr>
        <p:spPr>
          <a:xfrm>
            <a:off x="-72505" y="13538379"/>
            <a:ext cx="12670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Biopsychology</a:t>
            </a:r>
          </a:p>
          <a:p>
            <a:r>
              <a:rPr lang="en-GB" sz="1400" dirty="0"/>
              <a:t>Fight or flight, types of neurons and the endocrine system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BAC9EC7-1066-4CDD-BE11-9EB3BB3D6987}"/>
              </a:ext>
            </a:extLst>
          </p:cNvPr>
          <p:cNvSpPr txBox="1"/>
          <p:nvPr/>
        </p:nvSpPr>
        <p:spPr>
          <a:xfrm>
            <a:off x="984750" y="14826799"/>
            <a:ext cx="25655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Memory</a:t>
            </a:r>
          </a:p>
          <a:p>
            <a:r>
              <a:rPr lang="en-GB" sz="1400" dirty="0"/>
              <a:t>Memory models, forgetting, eye witness testimony and cognitive interview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FFEC4FF-7257-46B8-878B-273CCA82C89F}"/>
              </a:ext>
            </a:extLst>
          </p:cNvPr>
          <p:cNvSpPr txBox="1"/>
          <p:nvPr/>
        </p:nvSpPr>
        <p:spPr>
          <a:xfrm>
            <a:off x="4596129" y="130411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DB571FA-DE0C-4FA1-B967-424ADC496D42}"/>
              </a:ext>
            </a:extLst>
          </p:cNvPr>
          <p:cNvSpPr txBox="1"/>
          <p:nvPr/>
        </p:nvSpPr>
        <p:spPr>
          <a:xfrm>
            <a:off x="-49738" y="16674354"/>
            <a:ext cx="113425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95B8D2FC-F13C-4400-A102-FD96B11E7287}"/>
              </a:ext>
            </a:extLst>
          </p:cNvPr>
          <p:cNvSpPr txBox="1"/>
          <p:nvPr/>
        </p:nvSpPr>
        <p:spPr>
          <a:xfrm>
            <a:off x="4443729" y="128887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01038D3A-5902-4DA8-9380-AEC9EF6BCAA7}"/>
              </a:ext>
            </a:extLst>
          </p:cNvPr>
          <p:cNvSpPr txBox="1"/>
          <p:nvPr/>
        </p:nvSpPr>
        <p:spPr>
          <a:xfrm>
            <a:off x="1974606" y="12429959"/>
            <a:ext cx="30647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Attachment</a:t>
            </a:r>
          </a:p>
          <a:p>
            <a:r>
              <a:rPr lang="en-GB" sz="1400" dirty="0"/>
              <a:t>Learning and Bowlby's theory, Animal studies institutional care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36E6D947-6215-4182-97FE-1B9FC09D0526}"/>
              </a:ext>
            </a:extLst>
          </p:cNvPr>
          <p:cNvSpPr txBox="1"/>
          <p:nvPr/>
        </p:nvSpPr>
        <p:spPr>
          <a:xfrm>
            <a:off x="2534846" y="10224810"/>
            <a:ext cx="3664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Psychopathology</a:t>
            </a:r>
          </a:p>
          <a:p>
            <a:r>
              <a:rPr lang="en-GB" sz="1400" dirty="0"/>
              <a:t>Mental characteristics of ocd, phobias and depression alongside main theories and therapies for each of these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56DF1A46-87A3-4570-878D-88679DD9208D}"/>
              </a:ext>
            </a:extLst>
          </p:cNvPr>
          <p:cNvSpPr txBox="1"/>
          <p:nvPr/>
        </p:nvSpPr>
        <p:spPr>
          <a:xfrm>
            <a:off x="279051" y="10458310"/>
            <a:ext cx="25519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Approaches in Psychology</a:t>
            </a:r>
          </a:p>
          <a:p>
            <a:r>
              <a:rPr lang="en-GB" sz="1400" dirty="0"/>
              <a:t>From learning theory to Psychodynamic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D330E8BA-81CA-48E0-B3E2-8D05B4FB9AB7}"/>
              </a:ext>
            </a:extLst>
          </p:cNvPr>
          <p:cNvSpPr txBox="1"/>
          <p:nvPr/>
        </p:nvSpPr>
        <p:spPr>
          <a:xfrm>
            <a:off x="3810241" y="1116708"/>
            <a:ext cx="507567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Go off to University</a:t>
            </a:r>
          </a:p>
          <a:p>
            <a:r>
              <a:rPr lang="en-GB" sz="1400" dirty="0"/>
              <a:t>To study BSC In Psychology</a:t>
            </a:r>
          </a:p>
          <a:p>
            <a:r>
              <a:rPr lang="en-GB" sz="1400" dirty="0"/>
              <a:t>Go on to specialise with a Masters</a:t>
            </a:r>
          </a:p>
          <a:p>
            <a:r>
              <a:rPr lang="en-GB" sz="1400" dirty="0"/>
              <a:t>Clinical Psychology</a:t>
            </a:r>
          </a:p>
          <a:p>
            <a:r>
              <a:rPr lang="en-GB" sz="1400" dirty="0"/>
              <a:t>Cognitive Neuroscience</a:t>
            </a:r>
          </a:p>
          <a:p>
            <a:r>
              <a:rPr lang="en-GB" sz="1400" dirty="0"/>
              <a:t>Child development</a:t>
            </a:r>
          </a:p>
          <a:p>
            <a:endParaRPr lang="en-GB" sz="1400" dirty="0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066B43E-DF65-4699-B320-65FB178B6004}"/>
              </a:ext>
            </a:extLst>
          </p:cNvPr>
          <p:cNvSpPr txBox="1"/>
          <p:nvPr/>
        </p:nvSpPr>
        <p:spPr>
          <a:xfrm>
            <a:off x="4717693" y="8074296"/>
            <a:ext cx="30647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Biopsychology</a:t>
            </a:r>
          </a:p>
          <a:p>
            <a:r>
              <a:rPr lang="en-GB" sz="1400" dirty="0"/>
              <a:t>Lateralisation, Types of Biological Rhythms, Brain Scan Techniques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845701B9-15FB-4192-AEE0-9455697F217F}"/>
              </a:ext>
            </a:extLst>
          </p:cNvPr>
          <p:cNvSpPr txBox="1"/>
          <p:nvPr/>
        </p:nvSpPr>
        <p:spPr>
          <a:xfrm>
            <a:off x="208464" y="5888346"/>
            <a:ext cx="2439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Schizophrenia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1206BEFF-C427-4CEF-82A6-9004633E8488}"/>
              </a:ext>
            </a:extLst>
          </p:cNvPr>
          <p:cNvSpPr txBox="1"/>
          <p:nvPr/>
        </p:nvSpPr>
        <p:spPr>
          <a:xfrm>
            <a:off x="1556584" y="7768258"/>
            <a:ext cx="25009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Paper Three Topics</a:t>
            </a:r>
          </a:p>
          <a:p>
            <a:r>
              <a:rPr lang="en-GB" sz="1400" dirty="0"/>
              <a:t>Commence: Relationships topic including theories on formation, maintenance, Breakdown and Online dating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87FCC6E9-DC54-48B0-9D18-1BB859821247}"/>
              </a:ext>
            </a:extLst>
          </p:cNvPr>
          <p:cNvSpPr txBox="1"/>
          <p:nvPr/>
        </p:nvSpPr>
        <p:spPr>
          <a:xfrm>
            <a:off x="7547052" y="8047496"/>
            <a:ext cx="1916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Research Methods</a:t>
            </a:r>
          </a:p>
          <a:p>
            <a:r>
              <a:rPr lang="en-GB" sz="1400" dirty="0"/>
              <a:t>Validity &amp; Reliability</a:t>
            </a:r>
          </a:p>
          <a:p>
            <a:r>
              <a:rPr lang="en-GB" sz="1400" dirty="0"/>
              <a:t>Statistical tests</a:t>
            </a:r>
          </a:p>
          <a:p>
            <a:r>
              <a:rPr lang="en-GB" sz="1400" dirty="0"/>
              <a:t>Design an experiment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1D202FE8-9E29-46AF-8649-9F335413E287}"/>
              </a:ext>
            </a:extLst>
          </p:cNvPr>
          <p:cNvSpPr txBox="1"/>
          <p:nvPr/>
        </p:nvSpPr>
        <p:spPr>
          <a:xfrm>
            <a:off x="2273926" y="5735865"/>
            <a:ext cx="36303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Issues and Debates</a:t>
            </a:r>
          </a:p>
          <a:p>
            <a:r>
              <a:rPr lang="en-GB" sz="1400" dirty="0"/>
              <a:t>Free will vs  Determinism</a:t>
            </a:r>
          </a:p>
          <a:p>
            <a:r>
              <a:rPr lang="en-GB" sz="1400" dirty="0"/>
              <a:t>Nature vs Nurture</a:t>
            </a:r>
          </a:p>
          <a:p>
            <a:r>
              <a:rPr lang="en-GB" sz="1400" dirty="0"/>
              <a:t>Social sensitivity in research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F7855E69-59C0-43B3-9736-7EF9C9BE660B}"/>
              </a:ext>
            </a:extLst>
          </p:cNvPr>
          <p:cNvSpPr txBox="1"/>
          <p:nvPr/>
        </p:nvSpPr>
        <p:spPr>
          <a:xfrm>
            <a:off x="4843759" y="5940097"/>
            <a:ext cx="30647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Aggression</a:t>
            </a:r>
          </a:p>
          <a:p>
            <a:r>
              <a:rPr lang="en-GB" sz="1400" dirty="0"/>
              <a:t>MAOA Gene, SLT theory, Sexual Jealousy, Prisons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712C3B35-FD1E-4D92-AB77-F7AE951D4863}"/>
              </a:ext>
            </a:extLst>
          </p:cNvPr>
          <p:cNvSpPr txBox="1"/>
          <p:nvPr/>
        </p:nvSpPr>
        <p:spPr>
          <a:xfrm>
            <a:off x="6444256" y="3357690"/>
            <a:ext cx="30647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Apprenticeships</a:t>
            </a:r>
          </a:p>
          <a:p>
            <a:r>
              <a:rPr lang="en-GB" sz="1400" dirty="0"/>
              <a:t>Internships such as Business Psychology</a:t>
            </a:r>
          </a:p>
          <a:p>
            <a:r>
              <a:rPr lang="en-GB" sz="1400" dirty="0"/>
              <a:t>Full time work</a:t>
            </a:r>
          </a:p>
        </p:txBody>
      </p:sp>
      <p:pic>
        <p:nvPicPr>
          <p:cNvPr id="1030" name="Picture 6" descr="Psychology Issues And Debates Flashcards &amp; Quizzes | Brainscape">
            <a:extLst>
              <a:ext uri="{FF2B5EF4-FFF2-40B4-BE49-F238E27FC236}">
                <a16:creationId xmlns:a16="http://schemas.microsoft.com/office/drawing/2014/main" id="{15E7B41F-A126-4A16-AEAB-BAE9AB4B1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772" y="5385308"/>
            <a:ext cx="1215544" cy="598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timate Partner Aggression (IPA): A Focus on Couples — ISRA">
            <a:extLst>
              <a:ext uri="{FF2B5EF4-FFF2-40B4-BE49-F238E27FC236}">
                <a16:creationId xmlns:a16="http://schemas.microsoft.com/office/drawing/2014/main" id="{00D85D24-0074-4EE6-BD89-70D226C34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303" y="5497582"/>
            <a:ext cx="883346" cy="52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university | Definition, Origin, History, &amp; Facts | Britannica">
            <a:extLst>
              <a:ext uri="{FF2B5EF4-FFF2-40B4-BE49-F238E27FC236}">
                <a16:creationId xmlns:a16="http://schemas.microsoft.com/office/drawing/2014/main" id="{4CF686BA-07DD-44D6-92B1-1FA89C12A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772" y="2552093"/>
            <a:ext cx="1702665" cy="749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enefits of Apprenticeships - Blue Engineering">
            <a:extLst>
              <a:ext uri="{FF2B5EF4-FFF2-40B4-BE49-F238E27FC236}">
                <a16:creationId xmlns:a16="http://schemas.microsoft.com/office/drawing/2014/main" id="{913BD1BB-BEE3-46A3-B3F0-A7A14BEC2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024" y="4136926"/>
            <a:ext cx="2311499" cy="426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ocial Influence - Psychologist World">
            <a:extLst>
              <a:ext uri="{FF2B5EF4-FFF2-40B4-BE49-F238E27FC236}">
                <a16:creationId xmlns:a16="http://schemas.microsoft.com/office/drawing/2014/main" id="{77514C23-E36E-4765-A888-8869819BEB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293" y="11971001"/>
            <a:ext cx="1031717" cy="82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10 Influential Memory Theories and Studies in Psychology - Psychologist  World">
            <a:extLst>
              <a:ext uri="{FF2B5EF4-FFF2-40B4-BE49-F238E27FC236}">
                <a16:creationId xmlns:a16="http://schemas.microsoft.com/office/drawing/2014/main" id="{06324D17-33A6-485A-B6E6-A9D7AE0AC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462" y="14199172"/>
            <a:ext cx="1004778" cy="60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2.2: Biopsychology And Evolutionary Psychology - Social Sci LibreTexts">
            <a:extLst>
              <a:ext uri="{FF2B5EF4-FFF2-40B4-BE49-F238E27FC236}">
                <a16:creationId xmlns:a16="http://schemas.microsoft.com/office/drawing/2014/main" id="{7E5E3FA2-965F-4931-99CF-5AAB2A062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" y="12089667"/>
            <a:ext cx="691596" cy="109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New guidance from DfE on Relationships &amp; Sex Education">
            <a:extLst>
              <a:ext uri="{FF2B5EF4-FFF2-40B4-BE49-F238E27FC236}">
                <a16:creationId xmlns:a16="http://schemas.microsoft.com/office/drawing/2014/main" id="{D842B9DD-437D-4C04-9048-C75AE85DE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499" y="8353033"/>
            <a:ext cx="542301" cy="63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Research Methods in Psychology for Teachers: Professional Development  Course - Online Video Lessons | Study.com">
            <a:extLst>
              <a:ext uri="{FF2B5EF4-FFF2-40B4-BE49-F238E27FC236}">
                <a16:creationId xmlns:a16="http://schemas.microsoft.com/office/drawing/2014/main" id="{40598C0E-0226-4873-B628-D6A19AD76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482" y="7112523"/>
            <a:ext cx="1031717" cy="100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sychopathology Complex Like a Puzzle - Pictured As Word Psychopathology on  a Puzzle To Show that it Can Be Difficult and Needs Stock Illustration -  Illustration of explanation, object: 164219962">
            <a:extLst>
              <a:ext uri="{FF2B5EF4-FFF2-40B4-BE49-F238E27FC236}">
                <a16:creationId xmlns:a16="http://schemas.microsoft.com/office/drawing/2014/main" id="{74C3BB66-FDF2-428D-A703-362E07394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815" y="9741361"/>
            <a:ext cx="1807037" cy="716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Attachment Theory (Bowlby) - Learning Theories">
            <a:extLst>
              <a:ext uri="{FF2B5EF4-FFF2-40B4-BE49-F238E27FC236}">
                <a16:creationId xmlns:a16="http://schemas.microsoft.com/office/drawing/2014/main" id="{2EA85540-F4FB-4A64-A126-951388688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807" y="11978551"/>
            <a:ext cx="846921" cy="65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Wexham School - Home">
            <a:extLst>
              <a:ext uri="{FF2B5EF4-FFF2-40B4-BE49-F238E27FC236}">
                <a16:creationId xmlns:a16="http://schemas.microsoft.com/office/drawing/2014/main" id="{CABAB6B6-41AC-4385-A915-2B81784D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490" y="203090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Biopsychology Major | Biopsychology Degree | Mills College">
            <a:extLst>
              <a:ext uri="{FF2B5EF4-FFF2-40B4-BE49-F238E27FC236}">
                <a16:creationId xmlns:a16="http://schemas.microsoft.com/office/drawing/2014/main" id="{95B2DA2E-5CE6-40F0-8366-3E9220259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717" y="7800681"/>
            <a:ext cx="1262618" cy="552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Qualitative research methods - Optimal Workshop">
            <a:extLst>
              <a:ext uri="{FF2B5EF4-FFF2-40B4-BE49-F238E27FC236}">
                <a16:creationId xmlns:a16="http://schemas.microsoft.com/office/drawing/2014/main" id="{73D37959-CC89-47A9-906B-0A48CE724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466" y="14172117"/>
            <a:ext cx="1153817" cy="54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chizophrenia - Free user icons">
            <a:extLst>
              <a:ext uri="{FF2B5EF4-FFF2-40B4-BE49-F238E27FC236}">
                <a16:creationId xmlns:a16="http://schemas.microsoft.com/office/drawing/2014/main" id="{8661D072-4B40-4DFE-A34C-BBBE66503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3" y="4389065"/>
            <a:ext cx="1469589" cy="146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Download Free Media Brain Frontiers Neuroscience Line Circle ICON favicon |  FreePNGimg">
            <a:extLst>
              <a:ext uri="{FF2B5EF4-FFF2-40B4-BE49-F238E27FC236}">
                <a16:creationId xmlns:a16="http://schemas.microsoft.com/office/drawing/2014/main" id="{D05B62D6-C049-462C-8CF5-766D0C121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48" y="9274984"/>
            <a:ext cx="1246870" cy="124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FF60E8-62E4-4864-8B13-6913D02EFB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9E7A2E-B732-4F61-A550-915D759835B7}">
  <ds:schemaRefs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purl.org/dc/elements/1.1/"/>
    <ds:schemaRef ds:uri="bf91ffd2-734a-4696-a94d-ffe7c3ef99ef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CDB3D5D-1ACB-41E5-A187-CFDF7295160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18368</TotalTime>
  <Words>197</Words>
  <Application>Microsoft Office PowerPoint</Application>
  <PresentationFormat>Custom</PresentationFormat>
  <Paragraphs>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Sean Nicolle</cp:lastModifiedBy>
  <cp:revision>316</cp:revision>
  <cp:lastPrinted>2018-09-02T17:44:52Z</cp:lastPrinted>
  <dcterms:created xsi:type="dcterms:W3CDTF">2018-02-08T08:28:53Z</dcterms:created>
  <dcterms:modified xsi:type="dcterms:W3CDTF">2026-07-09T09:00:00Z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