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9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CC66FF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8E7225-4427-3AE2-BBDD-362A8B356E20}" v="70" dt="2026-05-21T14:56:15.6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434" autoAdjust="0"/>
    <p:restoredTop sz="95833" autoAdjust="0"/>
  </p:normalViewPr>
  <p:slideViewPr>
    <p:cSldViewPr snapToGrid="0">
      <p:cViewPr varScale="1">
        <p:scale>
          <a:sx n="25" d="100"/>
          <a:sy n="25" d="100"/>
        </p:scale>
        <p:origin x="2804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3B17486-A587-47A2-ADB2-659652B81BD8}"/>
              </a:ext>
            </a:extLst>
          </p:cNvPr>
          <p:cNvSpPr/>
          <p:nvPr/>
        </p:nvSpPr>
        <p:spPr>
          <a:xfrm>
            <a:off x="1966681" y="2486352"/>
            <a:ext cx="2814510" cy="62936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8BF795-BD48-4B60-9CDD-766ADC0EC605}"/>
              </a:ext>
            </a:extLst>
          </p:cNvPr>
          <p:cNvSpPr/>
          <p:nvPr/>
        </p:nvSpPr>
        <p:spPr>
          <a:xfrm>
            <a:off x="2094430" y="4689386"/>
            <a:ext cx="5733212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C2D0F1F6-163C-4275-BF9E-A26F38319732}"/>
              </a:ext>
            </a:extLst>
          </p:cNvPr>
          <p:cNvSpPr/>
          <p:nvPr/>
        </p:nvSpPr>
        <p:spPr>
          <a:xfrm rot="5400000" flipH="1">
            <a:off x="6353966" y="7079145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4651AD-EDF1-405C-8A51-C73E040028BC}"/>
              </a:ext>
            </a:extLst>
          </p:cNvPr>
          <p:cNvSpPr/>
          <p:nvPr/>
        </p:nvSpPr>
        <p:spPr>
          <a:xfrm>
            <a:off x="1953674" y="15522198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6F1405D5-86CD-40EB-AE3D-7CCE186AFC0B}"/>
              </a:ext>
            </a:extLst>
          </p:cNvPr>
          <p:cNvSpPr/>
          <p:nvPr/>
        </p:nvSpPr>
        <p:spPr>
          <a:xfrm rot="16200000">
            <a:off x="619964" y="1366309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727EB5-6FED-43C7-BBBD-ACEE8A3CF165}"/>
              </a:ext>
            </a:extLst>
          </p:cNvPr>
          <p:cNvSpPr/>
          <p:nvPr/>
        </p:nvSpPr>
        <p:spPr>
          <a:xfrm>
            <a:off x="1928849" y="13352216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D3840-085F-4C5F-8C19-E7C9E4332ADB}"/>
              </a:ext>
            </a:extLst>
          </p:cNvPr>
          <p:cNvSpPr txBox="1"/>
          <p:nvPr/>
        </p:nvSpPr>
        <p:spPr>
          <a:xfrm>
            <a:off x="3343839" y="221328"/>
            <a:ext cx="51371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Learning Journey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80E22BC-4EEA-42C1-A8D4-6F570F91C7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282" b="70513" l="4300" r="98300">
                        <a14:foregroundMark x1="78848" y1="36926" x2="72199" y2="58601"/>
                        <a14:foregroundMark x1="65555" y1="77240" x2="27000" y2="79744"/>
                        <a14:foregroundMark x1="27000" y1="79744" x2="24534" y2="76500"/>
                        <a14:foregroundMark x1="21997" y1="38692" x2="16412" y2="48775"/>
                        <a14:foregroundMark x1="6808" y1="69310" x2="7167" y2="69119"/>
                        <a14:foregroundMark x1="80114" y1="37818" x2="68874" y2="58137"/>
                        <a14:foregroundMark x1="63800" y1="67308" x2="63200" y2="67564"/>
                        <a14:backgroundMark x1="27300" y1="27308" x2="27300" y2="27308"/>
                        <a14:backgroundMark x1="60400" y1="29359" x2="40000" y2="19615"/>
                        <a14:backgroundMark x1="32000" y1="21923" x2="16900" y2="26667"/>
                        <a14:backgroundMark x1="9500" y1="31282" x2="26600" y2="31026"/>
                        <a14:backgroundMark x1="26700" y1="29103" x2="11400" y2="26795"/>
                        <a14:backgroundMark x1="16500" y1="25256" x2="44100" y2="12179"/>
                        <a14:backgroundMark x1="44100" y1="12179" x2="51400" y2="26538"/>
                        <a14:backgroundMark x1="51400" y1="26538" x2="68800" y2="19615"/>
                        <a14:backgroundMark x1="63600" y1="18974" x2="42600" y2="14359"/>
                        <a14:backgroundMark x1="33900" y1="13077" x2="20700" y2="19103"/>
                        <a14:backgroundMark x1="20700" y1="19103" x2="44200" y2="4872"/>
                        <a14:backgroundMark x1="24500" y1="12436" x2="45400" y2="15256"/>
                        <a14:backgroundMark x1="23000" y1="16923" x2="20300" y2="18462"/>
                        <a14:backgroundMark x1="18800" y1="21154" x2="30600" y2="31538"/>
                        <a14:backgroundMark x1="63800" y1="19744" x2="62900" y2="17692"/>
                        <a14:backgroundMark x1="67200" y1="20897" x2="86200" y2="33846"/>
                        <a14:backgroundMark x1="62700" y1="16538" x2="65500" y2="18077"/>
                        <a14:backgroundMark x1="98300" y1="37179" x2="98300" y2="37179"/>
                        <a14:backgroundMark x1="83400" y1="35128" x2="83400" y2="35128"/>
                        <a14:backgroundMark x1="82700" y1="36154" x2="82700" y2="36154"/>
                        <a14:backgroundMark x1="98100" y1="40128" x2="98100" y2="40128"/>
                        <a14:backgroundMark x1="98100" y1="40128" x2="98100" y2="40128"/>
                        <a14:backgroundMark x1="97400" y1="39615" x2="97100" y2="39487"/>
                        <a14:backgroundMark x1="97100" y1="39487" x2="95800" y2="39359"/>
                        <a14:backgroundMark x1="87600" y1="36282" x2="87600" y2="36282"/>
                        <a14:backgroundMark x1="79900" y1="35513" x2="83000" y2="34231"/>
                        <a14:backgroundMark x1="85500" y1="37436" x2="89000" y2="35769"/>
                        <a14:backgroundMark x1="84700" y1="34744" x2="92500" y2="38590"/>
                        <a14:backgroundMark x1="79800" y1="36154" x2="79800" y2="36154"/>
                        <a14:backgroundMark x1="8500" y1="36795" x2="23000" y2="71410"/>
                        <a14:backgroundMark x1="23000" y1="71410" x2="29500" y2="73205"/>
                        <a14:backgroundMark x1="19700" y1="68846" x2="1600" y2="36667"/>
                        <a14:backgroundMark x1="1600" y1="36667" x2="11800" y2="59872"/>
                        <a14:backgroundMark x1="9200" y1="35128" x2="13000" y2="72692"/>
                        <a14:backgroundMark x1="13000" y1="72692" x2="7500" y2="66795"/>
                        <a14:backgroundMark x1="5200" y1="70897" x2="7200" y2="33590"/>
                        <a14:backgroundMark x1="7200" y1="33590" x2="4100" y2="71026"/>
                        <a14:backgroundMark x1="4100" y1="71026" x2="8800" y2="74103"/>
                        <a14:backgroundMark x1="4400" y1="46795" x2="4100" y2="42564"/>
                        <a14:backgroundMark x1="12200" y1="33205" x2="8600" y2="38077"/>
                        <a14:backgroundMark x1="1300" y1="39615" x2="3900" y2="54231"/>
                        <a14:backgroundMark x1="9700" y1="62821" x2="25300" y2="75513"/>
                        <a14:backgroundMark x1="17200" y1="63333" x2="1900" y2="61538"/>
                        <a14:backgroundMark x1="7800" y1="64487" x2="7100" y2="69103"/>
                        <a14:backgroundMark x1="23800" y1="36410" x2="25800" y2="32949"/>
                        <a14:backgroundMark x1="25100" y1="33462" x2="23200" y2="35256"/>
                        <a14:backgroundMark x1="23200" y1="35256" x2="23800" y2="38077"/>
                        <a14:backgroundMark x1="64800" y1="65000" x2="79000" y2="63718"/>
                        <a14:backgroundMark x1="67100" y1="67179" x2="70000" y2="71538"/>
                        <a14:backgroundMark x1="66700" y1="74615" x2="66700" y2="74615"/>
                        <a14:backgroundMark x1="68300" y1="74615" x2="67100" y2="72821"/>
                        <a14:backgroundMark x1="64200" y1="60385" x2="79800" y2="62564"/>
                        <a14:backgroundMark x1="66200" y1="75513" x2="93500" y2="55513"/>
                        <a14:backgroundMark x1="93500" y1="55513" x2="94000" y2="35641"/>
                        <a14:backgroundMark x1="94000" y1="35641" x2="98200" y2="41538"/>
                        <a14:backgroundMark x1="83000" y1="36154" x2="76500" y2="33590"/>
                      </a14:backgroundRemoval>
                    </a14:imgEffect>
                  </a14:imgLayer>
                </a14:imgProps>
              </a:ext>
            </a:extLst>
          </a:blip>
          <a:srcRect t="24406" r="530" b="32512"/>
          <a:stretch/>
        </p:blipFill>
        <p:spPr>
          <a:xfrm rot="19735414">
            <a:off x="7839930" y="15939738"/>
            <a:ext cx="1961372" cy="66260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EEDFA7F-8B39-4023-8B57-232CC5004700}"/>
              </a:ext>
            </a:extLst>
          </p:cNvPr>
          <p:cNvSpPr txBox="1"/>
          <p:nvPr/>
        </p:nvSpPr>
        <p:spPr>
          <a:xfrm>
            <a:off x="7265978" y="15429809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BA95E5-914F-4DD7-986D-F63BCE30C714}"/>
              </a:ext>
            </a:extLst>
          </p:cNvPr>
          <p:cNvSpPr/>
          <p:nvPr/>
        </p:nvSpPr>
        <p:spPr>
          <a:xfrm>
            <a:off x="6352881" y="13341299"/>
            <a:ext cx="1572877" cy="647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67531C9-A007-478B-A70E-6BB6835785F4}"/>
              </a:ext>
            </a:extLst>
          </p:cNvPr>
          <p:cNvSpPr/>
          <p:nvPr/>
        </p:nvSpPr>
        <p:spPr>
          <a:xfrm>
            <a:off x="6943270" y="1528788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EBC58A1-4C94-4034-97D6-FE6998D5DDA7}"/>
              </a:ext>
            </a:extLst>
          </p:cNvPr>
          <p:cNvSpPr/>
          <p:nvPr/>
        </p:nvSpPr>
        <p:spPr>
          <a:xfrm>
            <a:off x="7085115" y="1548866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1731026-DE9D-4AFD-B205-266D8D6F8E79}"/>
              </a:ext>
            </a:extLst>
          </p:cNvPr>
          <p:cNvSpPr txBox="1"/>
          <p:nvPr/>
        </p:nvSpPr>
        <p:spPr>
          <a:xfrm>
            <a:off x="7108612" y="1558220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CB55A-6D4E-48BF-A730-1298E159BEF7}"/>
              </a:ext>
            </a:extLst>
          </p:cNvPr>
          <p:cNvSpPr txBox="1"/>
          <p:nvPr/>
        </p:nvSpPr>
        <p:spPr>
          <a:xfrm>
            <a:off x="7046818" y="15574598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AEA019B-19D2-493A-AB41-8C97DCFD3145}"/>
              </a:ext>
            </a:extLst>
          </p:cNvPr>
          <p:cNvCxnSpPr>
            <a:cxnSpLocks/>
          </p:cNvCxnSpPr>
          <p:nvPr/>
        </p:nvCxnSpPr>
        <p:spPr>
          <a:xfrm>
            <a:off x="5912402" y="15267134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9D110E6-FE8F-478F-8174-FA1F324559A6}"/>
              </a:ext>
            </a:extLst>
          </p:cNvPr>
          <p:cNvCxnSpPr>
            <a:cxnSpLocks/>
          </p:cNvCxnSpPr>
          <p:nvPr/>
        </p:nvCxnSpPr>
        <p:spPr>
          <a:xfrm>
            <a:off x="4781191" y="15287882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607FBBC-597A-40E2-B62A-70ADA8EB9F92}"/>
              </a:ext>
            </a:extLst>
          </p:cNvPr>
          <p:cNvCxnSpPr>
            <a:cxnSpLocks/>
          </p:cNvCxnSpPr>
          <p:nvPr/>
        </p:nvCxnSpPr>
        <p:spPr>
          <a:xfrm flipV="1">
            <a:off x="6398437" y="1585147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4CE2818-0CF6-4DEB-84E5-C5333722DE2F}"/>
              </a:ext>
            </a:extLst>
          </p:cNvPr>
          <p:cNvCxnSpPr>
            <a:cxnSpLocks/>
          </p:cNvCxnSpPr>
          <p:nvPr/>
        </p:nvCxnSpPr>
        <p:spPr>
          <a:xfrm flipV="1">
            <a:off x="4979598" y="1585147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0A6CBA4-43E7-4162-A787-33A7A28DB0AC}"/>
              </a:ext>
            </a:extLst>
          </p:cNvPr>
          <p:cNvCxnSpPr>
            <a:cxnSpLocks/>
          </p:cNvCxnSpPr>
          <p:nvPr/>
        </p:nvCxnSpPr>
        <p:spPr>
          <a:xfrm>
            <a:off x="3507053" y="15197598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2CE8624-7B51-4DFD-B588-28EB71017FDD}"/>
              </a:ext>
            </a:extLst>
          </p:cNvPr>
          <p:cNvCxnSpPr>
            <a:cxnSpLocks/>
          </p:cNvCxnSpPr>
          <p:nvPr/>
        </p:nvCxnSpPr>
        <p:spPr>
          <a:xfrm flipV="1">
            <a:off x="3386839" y="1585147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9478320B-0FE7-4FED-8519-7E1162720541}"/>
              </a:ext>
            </a:extLst>
          </p:cNvPr>
          <p:cNvCxnSpPr>
            <a:cxnSpLocks/>
          </p:cNvCxnSpPr>
          <p:nvPr/>
        </p:nvCxnSpPr>
        <p:spPr>
          <a:xfrm>
            <a:off x="2310365" y="15327145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B62A2B7-BFE8-471D-86C9-57E2D7EB98E9}"/>
              </a:ext>
            </a:extLst>
          </p:cNvPr>
          <p:cNvCxnSpPr>
            <a:cxnSpLocks/>
          </p:cNvCxnSpPr>
          <p:nvPr/>
        </p:nvCxnSpPr>
        <p:spPr>
          <a:xfrm>
            <a:off x="966035" y="15660478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68CA704-E83D-46C1-8F64-726F9FFD0155}"/>
              </a:ext>
            </a:extLst>
          </p:cNvPr>
          <p:cNvCxnSpPr>
            <a:cxnSpLocks/>
          </p:cNvCxnSpPr>
          <p:nvPr/>
        </p:nvCxnSpPr>
        <p:spPr>
          <a:xfrm>
            <a:off x="721858" y="14869259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9E64DB7-96BD-44B3-8033-EC4B8542F632}"/>
              </a:ext>
            </a:extLst>
          </p:cNvPr>
          <p:cNvCxnSpPr>
            <a:cxnSpLocks/>
          </p:cNvCxnSpPr>
          <p:nvPr/>
        </p:nvCxnSpPr>
        <p:spPr>
          <a:xfrm>
            <a:off x="1097400" y="13726251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70EF4674-DE7B-4747-9C22-669B0DEBA719}"/>
              </a:ext>
            </a:extLst>
          </p:cNvPr>
          <p:cNvCxnSpPr>
            <a:cxnSpLocks/>
          </p:cNvCxnSpPr>
          <p:nvPr/>
        </p:nvCxnSpPr>
        <p:spPr>
          <a:xfrm>
            <a:off x="1736910" y="13043699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C5AFB91-AEAA-4082-8B4D-BAA80E530984}"/>
              </a:ext>
            </a:extLst>
          </p:cNvPr>
          <p:cNvCxnSpPr>
            <a:cxnSpLocks/>
          </p:cNvCxnSpPr>
          <p:nvPr/>
        </p:nvCxnSpPr>
        <p:spPr>
          <a:xfrm flipV="1">
            <a:off x="2240109" y="13672080"/>
            <a:ext cx="0" cy="5714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F89596A-3DAB-49A3-A644-511E9412A48D}"/>
              </a:ext>
            </a:extLst>
          </p:cNvPr>
          <p:cNvCxnSpPr>
            <a:cxnSpLocks/>
          </p:cNvCxnSpPr>
          <p:nvPr/>
        </p:nvCxnSpPr>
        <p:spPr>
          <a:xfrm>
            <a:off x="3102520" y="13089482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8F3CA20-F954-4F84-8864-EF4C9B0ADFB7}"/>
              </a:ext>
            </a:extLst>
          </p:cNvPr>
          <p:cNvCxnSpPr>
            <a:cxnSpLocks/>
          </p:cNvCxnSpPr>
          <p:nvPr/>
        </p:nvCxnSpPr>
        <p:spPr>
          <a:xfrm flipV="1">
            <a:off x="3577132" y="13614950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94F380A-84F2-4AC2-9675-BD2CE0D3117B}"/>
              </a:ext>
            </a:extLst>
          </p:cNvPr>
          <p:cNvCxnSpPr>
            <a:cxnSpLocks/>
          </p:cNvCxnSpPr>
          <p:nvPr/>
        </p:nvCxnSpPr>
        <p:spPr>
          <a:xfrm>
            <a:off x="4042047" y="13089482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91DA5BA-1D48-42BF-9099-419C5752BE81}"/>
              </a:ext>
            </a:extLst>
          </p:cNvPr>
          <p:cNvCxnSpPr>
            <a:cxnSpLocks/>
          </p:cNvCxnSpPr>
          <p:nvPr/>
        </p:nvCxnSpPr>
        <p:spPr>
          <a:xfrm flipV="1">
            <a:off x="4600014" y="13867007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7A14B54-7E06-40BA-B9CB-1F3835BF14C5}"/>
              </a:ext>
            </a:extLst>
          </p:cNvPr>
          <p:cNvCxnSpPr>
            <a:cxnSpLocks/>
          </p:cNvCxnSpPr>
          <p:nvPr/>
        </p:nvCxnSpPr>
        <p:spPr>
          <a:xfrm>
            <a:off x="5437403" y="13137669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7E9A171D-3F62-481E-A50A-F09898212D1B}"/>
              </a:ext>
            </a:extLst>
          </p:cNvPr>
          <p:cNvCxnSpPr>
            <a:cxnSpLocks/>
          </p:cNvCxnSpPr>
          <p:nvPr/>
        </p:nvCxnSpPr>
        <p:spPr>
          <a:xfrm flipV="1">
            <a:off x="5940155" y="13672080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Block Arc 40">
            <a:extLst>
              <a:ext uri="{FF2B5EF4-FFF2-40B4-BE49-F238E27FC236}">
                <a16:creationId xmlns:a16="http://schemas.microsoft.com/office/drawing/2014/main" id="{5EFC9A11-9752-4A26-A9C3-D454DD4FE108}"/>
              </a:ext>
            </a:extLst>
          </p:cNvPr>
          <p:cNvSpPr/>
          <p:nvPr/>
        </p:nvSpPr>
        <p:spPr>
          <a:xfrm rot="5400000" flipH="1">
            <a:off x="6418957" y="11404950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DD0B723-CCAD-4122-829E-77A7C2EC63B1}"/>
              </a:ext>
            </a:extLst>
          </p:cNvPr>
          <p:cNvSpPr/>
          <p:nvPr/>
        </p:nvSpPr>
        <p:spPr>
          <a:xfrm>
            <a:off x="2032661" y="11143335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3" name="Block Arc 42">
            <a:extLst>
              <a:ext uri="{FF2B5EF4-FFF2-40B4-BE49-F238E27FC236}">
                <a16:creationId xmlns:a16="http://schemas.microsoft.com/office/drawing/2014/main" id="{2F76A5E2-D794-4CE0-A90E-45AAB8CBB91C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4" name="Rectangle 140">
            <a:extLst>
              <a:ext uri="{FF2B5EF4-FFF2-40B4-BE49-F238E27FC236}">
                <a16:creationId xmlns:a16="http://schemas.microsoft.com/office/drawing/2014/main" id="{37FE87CE-3946-4549-A4A3-3E7C48715636}"/>
              </a:ext>
            </a:extLst>
          </p:cNvPr>
          <p:cNvSpPr/>
          <p:nvPr/>
        </p:nvSpPr>
        <p:spPr>
          <a:xfrm>
            <a:off x="2032660" y="8997695"/>
            <a:ext cx="5935711" cy="642691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A7F8E58-7704-460F-8EC5-22FD9A4A1957}"/>
              </a:ext>
            </a:extLst>
          </p:cNvPr>
          <p:cNvSpPr/>
          <p:nvPr/>
        </p:nvSpPr>
        <p:spPr>
          <a:xfrm>
            <a:off x="6883200" y="8527580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C1CD1685-52E6-4610-8300-82FD0B074DE7}"/>
              </a:ext>
            </a:extLst>
          </p:cNvPr>
          <p:cNvSpPr/>
          <p:nvPr/>
        </p:nvSpPr>
        <p:spPr>
          <a:xfrm>
            <a:off x="6893876" y="8671070"/>
            <a:ext cx="1163792" cy="9169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Year </a:t>
            </a:r>
            <a:r>
              <a:rPr lang="en-US" sz="4000" b="1" dirty="0">
                <a:solidFill>
                  <a:schemeClr val="tx1"/>
                </a:solidFill>
              </a:rPr>
              <a:t>13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3CF86E5A-34FA-40B2-B8A0-E150288ED5CE}"/>
              </a:ext>
            </a:extLst>
          </p:cNvPr>
          <p:cNvCxnSpPr>
            <a:cxnSpLocks/>
          </p:cNvCxnSpPr>
          <p:nvPr/>
        </p:nvCxnSpPr>
        <p:spPr>
          <a:xfrm flipV="1">
            <a:off x="7427858" y="13837404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E21271D4-1305-46C4-BC3C-4A2A5F3DD748}"/>
              </a:ext>
            </a:extLst>
          </p:cNvPr>
          <p:cNvCxnSpPr>
            <a:cxnSpLocks/>
          </p:cNvCxnSpPr>
          <p:nvPr/>
        </p:nvCxnSpPr>
        <p:spPr>
          <a:xfrm>
            <a:off x="8045859" y="12755891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6F233EC6-7F1C-4071-882F-D78B2D2BBB8D}"/>
              </a:ext>
            </a:extLst>
          </p:cNvPr>
          <p:cNvCxnSpPr>
            <a:cxnSpLocks/>
          </p:cNvCxnSpPr>
          <p:nvPr/>
        </p:nvCxnSpPr>
        <p:spPr>
          <a:xfrm>
            <a:off x="7808259" y="1093249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7B8925B1-0ACB-4EF2-A72F-315FE854CD43}"/>
              </a:ext>
            </a:extLst>
          </p:cNvPr>
          <p:cNvCxnSpPr>
            <a:cxnSpLocks/>
          </p:cNvCxnSpPr>
          <p:nvPr/>
        </p:nvCxnSpPr>
        <p:spPr>
          <a:xfrm>
            <a:off x="6246585" y="1078735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BA251E67-3631-4DEC-B88A-D70E8CA35B2E}"/>
              </a:ext>
            </a:extLst>
          </p:cNvPr>
          <p:cNvCxnSpPr>
            <a:cxnSpLocks/>
          </p:cNvCxnSpPr>
          <p:nvPr/>
        </p:nvCxnSpPr>
        <p:spPr>
          <a:xfrm>
            <a:off x="4651552" y="10897430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8AC96599-9687-4D71-BAC8-B553A3BD5A83}"/>
              </a:ext>
            </a:extLst>
          </p:cNvPr>
          <p:cNvCxnSpPr>
            <a:cxnSpLocks/>
          </p:cNvCxnSpPr>
          <p:nvPr/>
        </p:nvCxnSpPr>
        <p:spPr>
          <a:xfrm flipV="1">
            <a:off x="2245474" y="11582772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239A4B9-A839-4638-9A73-BDBCEF2E4E68}"/>
              </a:ext>
            </a:extLst>
          </p:cNvPr>
          <p:cNvCxnSpPr>
            <a:cxnSpLocks/>
          </p:cNvCxnSpPr>
          <p:nvPr/>
        </p:nvCxnSpPr>
        <p:spPr>
          <a:xfrm flipH="1">
            <a:off x="2233031" y="10961337"/>
            <a:ext cx="14156" cy="39426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D8C58CD-0061-4510-9646-4B3CC3E180BE}"/>
              </a:ext>
            </a:extLst>
          </p:cNvPr>
          <p:cNvCxnSpPr>
            <a:cxnSpLocks/>
          </p:cNvCxnSpPr>
          <p:nvPr/>
        </p:nvCxnSpPr>
        <p:spPr>
          <a:xfrm flipH="1" flipV="1">
            <a:off x="645844" y="10124113"/>
            <a:ext cx="711888" cy="3431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BC16A675-913C-4A02-9BC6-3E5ABB28D384}"/>
              </a:ext>
            </a:extLst>
          </p:cNvPr>
          <p:cNvCxnSpPr>
            <a:cxnSpLocks/>
          </p:cNvCxnSpPr>
          <p:nvPr/>
        </p:nvCxnSpPr>
        <p:spPr>
          <a:xfrm flipH="1" flipV="1">
            <a:off x="8452712" y="9024886"/>
            <a:ext cx="183053" cy="57775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66D5087-CF5B-4B9F-BCAC-F95A58995D88}"/>
              </a:ext>
            </a:extLst>
          </p:cNvPr>
          <p:cNvCxnSpPr>
            <a:cxnSpLocks/>
          </p:cNvCxnSpPr>
          <p:nvPr/>
        </p:nvCxnSpPr>
        <p:spPr>
          <a:xfrm>
            <a:off x="5901689" y="8679495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EA94A06-1F54-44EE-8FC9-B7507F961AFB}"/>
              </a:ext>
            </a:extLst>
          </p:cNvPr>
          <p:cNvCxnSpPr>
            <a:cxnSpLocks/>
          </p:cNvCxnSpPr>
          <p:nvPr/>
        </p:nvCxnSpPr>
        <p:spPr>
          <a:xfrm>
            <a:off x="1441185" y="898503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2DD5B84-025E-4151-9240-DAA04CB897DA}"/>
              </a:ext>
            </a:extLst>
          </p:cNvPr>
          <p:cNvCxnSpPr>
            <a:cxnSpLocks/>
          </p:cNvCxnSpPr>
          <p:nvPr/>
        </p:nvCxnSpPr>
        <p:spPr>
          <a:xfrm flipV="1">
            <a:off x="2310365" y="9316384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4C8BF6F4-170B-4C2E-811E-F38BC1D95614}"/>
              </a:ext>
            </a:extLst>
          </p:cNvPr>
          <p:cNvCxnSpPr>
            <a:cxnSpLocks/>
          </p:cNvCxnSpPr>
          <p:nvPr/>
        </p:nvCxnSpPr>
        <p:spPr>
          <a:xfrm>
            <a:off x="6565425" y="9442353"/>
            <a:ext cx="9692" cy="3136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>
            <a:extLst>
              <a:ext uri="{FF2B5EF4-FFF2-40B4-BE49-F238E27FC236}">
                <a16:creationId xmlns:a16="http://schemas.microsoft.com/office/drawing/2014/main" id="{4DB6CF02-C61F-4E2A-AD58-C63331ED5663}"/>
              </a:ext>
            </a:extLst>
          </p:cNvPr>
          <p:cNvSpPr/>
          <p:nvPr/>
        </p:nvSpPr>
        <p:spPr>
          <a:xfrm>
            <a:off x="2114180" y="6821733"/>
            <a:ext cx="5713462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2" name="Block Arc 61">
            <a:extLst>
              <a:ext uri="{FF2B5EF4-FFF2-40B4-BE49-F238E27FC236}">
                <a16:creationId xmlns:a16="http://schemas.microsoft.com/office/drawing/2014/main" id="{FA95BF7A-235E-45FA-BBB7-C5C9C9C7CE37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9FAA004F-8483-4155-9263-2DAB59D13E0F}"/>
              </a:ext>
            </a:extLst>
          </p:cNvPr>
          <p:cNvSpPr/>
          <p:nvPr/>
        </p:nvSpPr>
        <p:spPr>
          <a:xfrm>
            <a:off x="2110422" y="4675273"/>
            <a:ext cx="2216765" cy="621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7" name="Block Arc 66">
            <a:extLst>
              <a:ext uri="{FF2B5EF4-FFF2-40B4-BE49-F238E27FC236}">
                <a16:creationId xmlns:a16="http://schemas.microsoft.com/office/drawing/2014/main" id="{BDC955D0-F714-4BD2-A2F2-482E30124322}"/>
              </a:ext>
            </a:extLst>
          </p:cNvPr>
          <p:cNvSpPr/>
          <p:nvPr/>
        </p:nvSpPr>
        <p:spPr>
          <a:xfrm rot="5400000" flipH="1">
            <a:off x="6315755" y="2785276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FFC86EDD-0D93-4F01-BD95-BCBC0EDEDDE3}"/>
              </a:ext>
            </a:extLst>
          </p:cNvPr>
          <p:cNvSpPr/>
          <p:nvPr/>
        </p:nvSpPr>
        <p:spPr>
          <a:xfrm>
            <a:off x="4327186" y="2486954"/>
            <a:ext cx="3481073" cy="62936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2" name="Block Arc 71">
            <a:extLst>
              <a:ext uri="{FF2B5EF4-FFF2-40B4-BE49-F238E27FC236}">
                <a16:creationId xmlns:a16="http://schemas.microsoft.com/office/drawing/2014/main" id="{E01FC1FA-C01C-470C-BC81-3E279D66970F}"/>
              </a:ext>
            </a:extLst>
          </p:cNvPr>
          <p:cNvSpPr/>
          <p:nvPr/>
        </p:nvSpPr>
        <p:spPr>
          <a:xfrm rot="16200000">
            <a:off x="641139" y="688231"/>
            <a:ext cx="266474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3" name="Triangle 45">
            <a:extLst>
              <a:ext uri="{FF2B5EF4-FFF2-40B4-BE49-F238E27FC236}">
                <a16:creationId xmlns:a16="http://schemas.microsoft.com/office/drawing/2014/main" id="{B7EF2CFE-6B55-494A-8F8B-6869FF9CEB21}"/>
              </a:ext>
            </a:extLst>
          </p:cNvPr>
          <p:cNvSpPr/>
          <p:nvPr/>
        </p:nvSpPr>
        <p:spPr>
          <a:xfrm rot="5400000">
            <a:off x="2271450" y="419876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41D218F-F109-476C-B851-C25301E8E711}"/>
              </a:ext>
            </a:extLst>
          </p:cNvPr>
          <p:cNvSpPr/>
          <p:nvPr/>
        </p:nvSpPr>
        <p:spPr>
          <a:xfrm>
            <a:off x="1972765" y="446616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75" name="Picture 2" descr="Wexham School">
            <a:extLst>
              <a:ext uri="{FF2B5EF4-FFF2-40B4-BE49-F238E27FC236}">
                <a16:creationId xmlns:a16="http://schemas.microsoft.com/office/drawing/2014/main" id="{B75FBEE2-0E77-43AE-93B9-FA0497718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014" y="121305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4FF9FBA3-0C70-4288-AB2A-D68F7E416858}"/>
              </a:ext>
            </a:extLst>
          </p:cNvPr>
          <p:cNvCxnSpPr>
            <a:cxnSpLocks/>
          </p:cNvCxnSpPr>
          <p:nvPr/>
        </p:nvCxnSpPr>
        <p:spPr>
          <a:xfrm flipV="1">
            <a:off x="7433080" y="7130428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5D990F5-3AD2-430F-868B-F88DBD697042}"/>
              </a:ext>
            </a:extLst>
          </p:cNvPr>
          <p:cNvCxnSpPr>
            <a:cxnSpLocks/>
          </p:cNvCxnSpPr>
          <p:nvPr/>
        </p:nvCxnSpPr>
        <p:spPr>
          <a:xfrm>
            <a:off x="7307656" y="6478587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13B35182-A632-4383-8A1E-CFA5A95E22A8}"/>
              </a:ext>
            </a:extLst>
          </p:cNvPr>
          <p:cNvCxnSpPr>
            <a:cxnSpLocks/>
          </p:cNvCxnSpPr>
          <p:nvPr/>
        </p:nvCxnSpPr>
        <p:spPr>
          <a:xfrm flipV="1">
            <a:off x="5992720" y="7278631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2D8D27AA-D82B-47BF-8BED-BFB8815D258D}"/>
              </a:ext>
            </a:extLst>
          </p:cNvPr>
          <p:cNvCxnSpPr>
            <a:cxnSpLocks/>
          </p:cNvCxnSpPr>
          <p:nvPr/>
        </p:nvCxnSpPr>
        <p:spPr>
          <a:xfrm>
            <a:off x="5588114" y="6624005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6D12EADA-5C4E-4098-92DE-9AC9DF9AEF41}"/>
              </a:ext>
            </a:extLst>
          </p:cNvPr>
          <p:cNvCxnSpPr>
            <a:cxnSpLocks/>
          </p:cNvCxnSpPr>
          <p:nvPr/>
        </p:nvCxnSpPr>
        <p:spPr>
          <a:xfrm flipV="1">
            <a:off x="4345036" y="7122896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45A8D45-21E8-494B-B020-E6A94EE703ED}"/>
              </a:ext>
            </a:extLst>
          </p:cNvPr>
          <p:cNvCxnSpPr>
            <a:cxnSpLocks/>
          </p:cNvCxnSpPr>
          <p:nvPr/>
        </p:nvCxnSpPr>
        <p:spPr>
          <a:xfrm flipH="1">
            <a:off x="8370897" y="7210182"/>
            <a:ext cx="529736" cy="2665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9A63DB68-7D60-43F1-9CBF-15EB17AABD0A}"/>
              </a:ext>
            </a:extLst>
          </p:cNvPr>
          <p:cNvCxnSpPr>
            <a:cxnSpLocks/>
          </p:cNvCxnSpPr>
          <p:nvPr/>
        </p:nvCxnSpPr>
        <p:spPr>
          <a:xfrm flipH="1" flipV="1">
            <a:off x="8635765" y="8276453"/>
            <a:ext cx="529736" cy="334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35CBD6CF-6178-431D-A428-BCFB2F0307C7}"/>
              </a:ext>
            </a:extLst>
          </p:cNvPr>
          <p:cNvCxnSpPr>
            <a:cxnSpLocks/>
          </p:cNvCxnSpPr>
          <p:nvPr/>
        </p:nvCxnSpPr>
        <p:spPr>
          <a:xfrm flipV="1">
            <a:off x="3018732" y="7291344"/>
            <a:ext cx="0" cy="45521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298D9C17-347D-4835-8041-C7C2F30AA534}"/>
              </a:ext>
            </a:extLst>
          </p:cNvPr>
          <p:cNvCxnSpPr>
            <a:cxnSpLocks/>
          </p:cNvCxnSpPr>
          <p:nvPr/>
        </p:nvCxnSpPr>
        <p:spPr>
          <a:xfrm>
            <a:off x="4162471" y="6490056"/>
            <a:ext cx="0" cy="4597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4575607C-EB96-4DD9-A105-D6D0CBC734C1}"/>
              </a:ext>
            </a:extLst>
          </p:cNvPr>
          <p:cNvCxnSpPr>
            <a:cxnSpLocks/>
          </p:cNvCxnSpPr>
          <p:nvPr/>
        </p:nvCxnSpPr>
        <p:spPr>
          <a:xfrm flipV="1">
            <a:off x="1354742" y="7200289"/>
            <a:ext cx="609595" cy="98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5B4A19A4-694D-4349-8152-9204DB480EC9}"/>
              </a:ext>
            </a:extLst>
          </p:cNvPr>
          <p:cNvCxnSpPr>
            <a:cxnSpLocks/>
          </p:cNvCxnSpPr>
          <p:nvPr/>
        </p:nvCxnSpPr>
        <p:spPr>
          <a:xfrm>
            <a:off x="649564" y="6244805"/>
            <a:ext cx="512489" cy="1631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463FB110-AD9B-4F42-B143-A3499E8130B0}"/>
              </a:ext>
            </a:extLst>
          </p:cNvPr>
          <p:cNvCxnSpPr>
            <a:cxnSpLocks/>
          </p:cNvCxnSpPr>
          <p:nvPr/>
        </p:nvCxnSpPr>
        <p:spPr>
          <a:xfrm flipH="1">
            <a:off x="1247449" y="6003237"/>
            <a:ext cx="552902" cy="75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567FD54-5E3F-44A1-94D6-F8D99522EAEF}"/>
              </a:ext>
            </a:extLst>
          </p:cNvPr>
          <p:cNvCxnSpPr>
            <a:cxnSpLocks/>
          </p:cNvCxnSpPr>
          <p:nvPr/>
        </p:nvCxnSpPr>
        <p:spPr>
          <a:xfrm>
            <a:off x="1373527" y="4655841"/>
            <a:ext cx="0" cy="70371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B2191BFB-50B6-4700-8144-0D0299F8FABF}"/>
              </a:ext>
            </a:extLst>
          </p:cNvPr>
          <p:cNvCxnSpPr>
            <a:cxnSpLocks/>
          </p:cNvCxnSpPr>
          <p:nvPr/>
        </p:nvCxnSpPr>
        <p:spPr>
          <a:xfrm flipH="1">
            <a:off x="2916028" y="4276595"/>
            <a:ext cx="10558" cy="50620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99DEE4A4-5F47-4CA6-A923-580AC3892EDA}"/>
              </a:ext>
            </a:extLst>
          </p:cNvPr>
          <p:cNvCxnSpPr>
            <a:cxnSpLocks/>
          </p:cNvCxnSpPr>
          <p:nvPr/>
        </p:nvCxnSpPr>
        <p:spPr>
          <a:xfrm flipV="1">
            <a:off x="2549556" y="5056001"/>
            <a:ext cx="0" cy="45521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8F9AA178-834D-4C89-9D70-C89E1AE911FB}"/>
              </a:ext>
            </a:extLst>
          </p:cNvPr>
          <p:cNvCxnSpPr>
            <a:cxnSpLocks/>
          </p:cNvCxnSpPr>
          <p:nvPr/>
        </p:nvCxnSpPr>
        <p:spPr>
          <a:xfrm>
            <a:off x="4487502" y="447010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2E7192B6-63C0-40A1-B00E-3E1134D6FA27}"/>
              </a:ext>
            </a:extLst>
          </p:cNvPr>
          <p:cNvCxnSpPr>
            <a:cxnSpLocks/>
          </p:cNvCxnSpPr>
          <p:nvPr/>
        </p:nvCxnSpPr>
        <p:spPr>
          <a:xfrm flipV="1">
            <a:off x="4147548" y="5168182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10DA1D1A-10B2-40EF-8F9A-0064E0AD49D2}"/>
              </a:ext>
            </a:extLst>
          </p:cNvPr>
          <p:cNvCxnSpPr>
            <a:cxnSpLocks/>
          </p:cNvCxnSpPr>
          <p:nvPr/>
        </p:nvCxnSpPr>
        <p:spPr>
          <a:xfrm>
            <a:off x="6042412" y="436074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E6DBF549-BD7C-4C4E-9C4E-BC118774DC54}"/>
              </a:ext>
            </a:extLst>
          </p:cNvPr>
          <p:cNvCxnSpPr>
            <a:cxnSpLocks/>
          </p:cNvCxnSpPr>
          <p:nvPr/>
        </p:nvCxnSpPr>
        <p:spPr>
          <a:xfrm flipV="1">
            <a:off x="5437403" y="4985806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A89F2EB0-1C36-44D3-BAA3-CDE0440E20F4}"/>
              </a:ext>
            </a:extLst>
          </p:cNvPr>
          <p:cNvCxnSpPr>
            <a:cxnSpLocks/>
          </p:cNvCxnSpPr>
          <p:nvPr/>
        </p:nvCxnSpPr>
        <p:spPr>
          <a:xfrm>
            <a:off x="6517132" y="513194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5D6B8DBD-89B1-4B75-AC58-6525B0093E4B}"/>
              </a:ext>
            </a:extLst>
          </p:cNvPr>
          <p:cNvCxnSpPr>
            <a:cxnSpLocks/>
          </p:cNvCxnSpPr>
          <p:nvPr/>
        </p:nvCxnSpPr>
        <p:spPr>
          <a:xfrm>
            <a:off x="7846943" y="4465884"/>
            <a:ext cx="285668" cy="1186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B30EA6FD-1B13-4E40-B45D-BD1B2E0EA3FD}"/>
              </a:ext>
            </a:extLst>
          </p:cNvPr>
          <p:cNvCxnSpPr>
            <a:cxnSpLocks/>
          </p:cNvCxnSpPr>
          <p:nvPr/>
        </p:nvCxnSpPr>
        <p:spPr>
          <a:xfrm flipH="1" flipV="1">
            <a:off x="7724100" y="5185153"/>
            <a:ext cx="207083" cy="3526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5B5B48AA-7DD9-411B-941D-7ECE3C9FAFAE}"/>
              </a:ext>
            </a:extLst>
          </p:cNvPr>
          <p:cNvCxnSpPr>
            <a:cxnSpLocks/>
          </p:cNvCxnSpPr>
          <p:nvPr/>
        </p:nvCxnSpPr>
        <p:spPr>
          <a:xfrm flipH="1">
            <a:off x="8205310" y="4827410"/>
            <a:ext cx="552902" cy="75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5ED74A16-84BA-4B43-BDDC-FC97A8925DBA}"/>
              </a:ext>
            </a:extLst>
          </p:cNvPr>
          <p:cNvCxnSpPr>
            <a:cxnSpLocks/>
          </p:cNvCxnSpPr>
          <p:nvPr/>
        </p:nvCxnSpPr>
        <p:spPr>
          <a:xfrm flipV="1">
            <a:off x="2517312" y="6478587"/>
            <a:ext cx="0" cy="4711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CEC09D8A-1FD0-418D-8D2B-B0DBB63D8B09}"/>
              </a:ext>
            </a:extLst>
          </p:cNvPr>
          <p:cNvCxnSpPr>
            <a:cxnSpLocks/>
          </p:cNvCxnSpPr>
          <p:nvPr/>
        </p:nvCxnSpPr>
        <p:spPr>
          <a:xfrm flipV="1">
            <a:off x="7973999" y="3716307"/>
            <a:ext cx="609595" cy="98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51FDEA1A-86C4-444D-9DA5-D1C88CBDFED0}"/>
              </a:ext>
            </a:extLst>
          </p:cNvPr>
          <p:cNvCxnSpPr>
            <a:cxnSpLocks/>
          </p:cNvCxnSpPr>
          <p:nvPr/>
        </p:nvCxnSpPr>
        <p:spPr>
          <a:xfrm flipH="1">
            <a:off x="8334619" y="3760178"/>
            <a:ext cx="552902" cy="75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17555F63-52A7-4245-BF2A-603E58679BEC}"/>
              </a:ext>
            </a:extLst>
          </p:cNvPr>
          <p:cNvCxnSpPr>
            <a:cxnSpLocks/>
          </p:cNvCxnSpPr>
          <p:nvPr/>
        </p:nvCxnSpPr>
        <p:spPr>
          <a:xfrm flipH="1">
            <a:off x="8241627" y="2720093"/>
            <a:ext cx="507532" cy="13849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6E8FEC22-A636-4C35-A132-FD9726382713}"/>
              </a:ext>
            </a:extLst>
          </p:cNvPr>
          <p:cNvCxnSpPr>
            <a:cxnSpLocks/>
          </p:cNvCxnSpPr>
          <p:nvPr/>
        </p:nvCxnSpPr>
        <p:spPr>
          <a:xfrm flipV="1">
            <a:off x="5910954" y="2869195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0CA007E-3B9F-4039-97C8-D5E7F25767F3}"/>
              </a:ext>
            </a:extLst>
          </p:cNvPr>
          <p:cNvCxnSpPr>
            <a:cxnSpLocks/>
          </p:cNvCxnSpPr>
          <p:nvPr/>
        </p:nvCxnSpPr>
        <p:spPr>
          <a:xfrm>
            <a:off x="6893876" y="212903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DEEAACA5-0465-4F13-A7A2-1A3ACD86647B}"/>
              </a:ext>
            </a:extLst>
          </p:cNvPr>
          <p:cNvCxnSpPr>
            <a:cxnSpLocks/>
          </p:cNvCxnSpPr>
          <p:nvPr/>
        </p:nvCxnSpPr>
        <p:spPr>
          <a:xfrm flipV="1">
            <a:off x="3505548" y="2901666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6904C8D5-6D21-4A52-A578-209FB59C655F}"/>
              </a:ext>
            </a:extLst>
          </p:cNvPr>
          <p:cNvCxnSpPr>
            <a:cxnSpLocks/>
          </p:cNvCxnSpPr>
          <p:nvPr/>
        </p:nvCxnSpPr>
        <p:spPr>
          <a:xfrm>
            <a:off x="5437403" y="227772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2CE1B96A-9C3C-4EA8-8F7D-55AEAFA8547D}"/>
              </a:ext>
            </a:extLst>
          </p:cNvPr>
          <p:cNvCxnSpPr>
            <a:cxnSpLocks/>
          </p:cNvCxnSpPr>
          <p:nvPr/>
        </p:nvCxnSpPr>
        <p:spPr>
          <a:xfrm>
            <a:off x="3661813" y="206795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3A57C7AA-7A21-419D-AC1E-7BA433BA20A8}"/>
              </a:ext>
            </a:extLst>
          </p:cNvPr>
          <p:cNvCxnSpPr>
            <a:cxnSpLocks/>
          </p:cNvCxnSpPr>
          <p:nvPr/>
        </p:nvCxnSpPr>
        <p:spPr>
          <a:xfrm flipV="1">
            <a:off x="1165846" y="2549019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78E5EC9C-2245-45D8-BE03-3E3A7D6D32D8}"/>
              </a:ext>
            </a:extLst>
          </p:cNvPr>
          <p:cNvCxnSpPr>
            <a:cxnSpLocks/>
          </p:cNvCxnSpPr>
          <p:nvPr/>
        </p:nvCxnSpPr>
        <p:spPr>
          <a:xfrm>
            <a:off x="2126558" y="227772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96EBB4F6-5BF7-49CB-8223-B78EFE2FEAD6}"/>
              </a:ext>
            </a:extLst>
          </p:cNvPr>
          <p:cNvCxnSpPr>
            <a:cxnSpLocks/>
          </p:cNvCxnSpPr>
          <p:nvPr/>
        </p:nvCxnSpPr>
        <p:spPr>
          <a:xfrm flipV="1">
            <a:off x="1253699" y="1677825"/>
            <a:ext cx="609595" cy="98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E9253433-DD4B-4E24-93F3-308D813F2FA5}"/>
              </a:ext>
            </a:extLst>
          </p:cNvPr>
          <p:cNvCxnSpPr>
            <a:cxnSpLocks/>
          </p:cNvCxnSpPr>
          <p:nvPr/>
        </p:nvCxnSpPr>
        <p:spPr>
          <a:xfrm>
            <a:off x="602431" y="963912"/>
            <a:ext cx="523572" cy="42225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5" name="Picture 64" descr="question mark Icon 3204392">
            <a:extLst>
              <a:ext uri="{FF2B5EF4-FFF2-40B4-BE49-F238E27FC236}">
                <a16:creationId xmlns:a16="http://schemas.microsoft.com/office/drawing/2014/main" id="{F8A38C47-C40E-4E06-BA52-C05FEFC3B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349" y="331405"/>
            <a:ext cx="586775" cy="58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25BC04E9-4839-4379-AED7-D8FCC29FA783}"/>
              </a:ext>
            </a:extLst>
          </p:cNvPr>
          <p:cNvCxnSpPr>
            <a:cxnSpLocks/>
          </p:cNvCxnSpPr>
          <p:nvPr/>
        </p:nvCxnSpPr>
        <p:spPr>
          <a:xfrm flipH="1" flipV="1">
            <a:off x="2668287" y="8636569"/>
            <a:ext cx="36318" cy="68134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9A4C5C59-08BE-4259-AC0E-14699AC0C389}"/>
              </a:ext>
            </a:extLst>
          </p:cNvPr>
          <p:cNvCxnSpPr>
            <a:cxnSpLocks/>
          </p:cNvCxnSpPr>
          <p:nvPr/>
        </p:nvCxnSpPr>
        <p:spPr>
          <a:xfrm flipH="1">
            <a:off x="4345036" y="11491745"/>
            <a:ext cx="24327" cy="66270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>
            <a:extLst>
              <a:ext uri="{FF2B5EF4-FFF2-40B4-BE49-F238E27FC236}">
                <a16:creationId xmlns:a16="http://schemas.microsoft.com/office/drawing/2014/main" id="{819115C0-601B-42F2-B97E-30B6BCD595C5}"/>
              </a:ext>
            </a:extLst>
          </p:cNvPr>
          <p:cNvCxnSpPr>
            <a:cxnSpLocks/>
          </p:cNvCxnSpPr>
          <p:nvPr/>
        </p:nvCxnSpPr>
        <p:spPr>
          <a:xfrm flipH="1" flipV="1">
            <a:off x="4042047" y="8782546"/>
            <a:ext cx="6362" cy="34702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>
            <a:extLst>
              <a:ext uri="{FF2B5EF4-FFF2-40B4-BE49-F238E27FC236}">
                <a16:creationId xmlns:a16="http://schemas.microsoft.com/office/drawing/2014/main" id="{279F5C06-CBCD-4F20-9493-ACC16523CD97}"/>
              </a:ext>
            </a:extLst>
          </p:cNvPr>
          <p:cNvCxnSpPr/>
          <p:nvPr/>
        </p:nvCxnSpPr>
        <p:spPr>
          <a:xfrm flipV="1">
            <a:off x="7265978" y="13043699"/>
            <a:ext cx="0" cy="5254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>
            <a:extLst>
              <a:ext uri="{FF2B5EF4-FFF2-40B4-BE49-F238E27FC236}">
                <a16:creationId xmlns:a16="http://schemas.microsoft.com/office/drawing/2014/main" id="{4B0B3877-3252-4D42-AF23-4272EB87FC0B}"/>
              </a:ext>
            </a:extLst>
          </p:cNvPr>
          <p:cNvCxnSpPr/>
          <p:nvPr/>
        </p:nvCxnSpPr>
        <p:spPr>
          <a:xfrm>
            <a:off x="7410358" y="11662124"/>
            <a:ext cx="0" cy="269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>
            <a:extLst>
              <a:ext uri="{FF2B5EF4-FFF2-40B4-BE49-F238E27FC236}">
                <a16:creationId xmlns:a16="http://schemas.microsoft.com/office/drawing/2014/main" id="{CFD96291-AEF8-4968-B71D-BDF5CB046D30}"/>
              </a:ext>
            </a:extLst>
          </p:cNvPr>
          <p:cNvSpPr txBox="1"/>
          <p:nvPr/>
        </p:nvSpPr>
        <p:spPr>
          <a:xfrm>
            <a:off x="4600014" y="825318"/>
            <a:ext cx="3575018" cy="4239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Harlow Solid Italic" panose="04030604020F02020D02" pitchFamily="82" charset="0"/>
              </a:rPr>
              <a:t>Edexcel A level Economics A 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E78D5CEB-6323-4C4E-807B-D3BA55F0917B}"/>
              </a:ext>
            </a:extLst>
          </p:cNvPr>
          <p:cNvSpPr txBox="1"/>
          <p:nvPr/>
        </p:nvSpPr>
        <p:spPr>
          <a:xfrm>
            <a:off x="2916028" y="14949246"/>
            <a:ext cx="1347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Balance of payments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5698D428-6E2C-4FF4-836B-2DC490039852}"/>
              </a:ext>
            </a:extLst>
          </p:cNvPr>
          <p:cNvSpPr txBox="1"/>
          <p:nvPr/>
        </p:nvSpPr>
        <p:spPr>
          <a:xfrm>
            <a:off x="20494" y="13366617"/>
            <a:ext cx="1581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Free, Mixed and command economic structures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4CC458BF-4D84-4EE9-A723-9A9884BDC511}"/>
              </a:ext>
            </a:extLst>
          </p:cNvPr>
          <p:cNvSpPr txBox="1"/>
          <p:nvPr/>
        </p:nvSpPr>
        <p:spPr>
          <a:xfrm>
            <a:off x="59046" y="15434465"/>
            <a:ext cx="8915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Production possibility frontiers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94299864-0810-4859-8C73-66F2B652FB91}"/>
              </a:ext>
            </a:extLst>
          </p:cNvPr>
          <p:cNvSpPr txBox="1"/>
          <p:nvPr/>
        </p:nvSpPr>
        <p:spPr>
          <a:xfrm>
            <a:off x="42786" y="14476185"/>
            <a:ext cx="8915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Specialisation and division of labour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2C031758-0D52-4050-819C-6359AC1E2BEA}"/>
              </a:ext>
            </a:extLst>
          </p:cNvPr>
          <p:cNvSpPr txBox="1"/>
          <p:nvPr/>
        </p:nvSpPr>
        <p:spPr>
          <a:xfrm>
            <a:off x="913173" y="12787079"/>
            <a:ext cx="1581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Rational decision making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D9EDF919-52AD-45F4-AECD-991655010D90}"/>
              </a:ext>
            </a:extLst>
          </p:cNvPr>
          <p:cNvSpPr txBox="1"/>
          <p:nvPr/>
        </p:nvSpPr>
        <p:spPr>
          <a:xfrm>
            <a:off x="4302322" y="16520165"/>
            <a:ext cx="1581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Positive and normative</a:t>
            </a:r>
          </a:p>
          <a:p>
            <a:r>
              <a:rPr lang="en-GB" sz="1000" dirty="0"/>
              <a:t>statements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15897AF7-E07C-46CE-9CD6-C985AC4EA59C}"/>
              </a:ext>
            </a:extLst>
          </p:cNvPr>
          <p:cNvSpPr txBox="1"/>
          <p:nvPr/>
        </p:nvSpPr>
        <p:spPr>
          <a:xfrm>
            <a:off x="6789849" y="11962786"/>
            <a:ext cx="1581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  Price mechanism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61AA8251-A0E2-4882-9E12-D2C232D2FC11}"/>
              </a:ext>
            </a:extLst>
          </p:cNvPr>
          <p:cNvSpPr txBox="1"/>
          <p:nvPr/>
        </p:nvSpPr>
        <p:spPr>
          <a:xfrm>
            <a:off x="3512580" y="12847810"/>
            <a:ext cx="1581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Elasticity of demand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9CB654E4-E871-4F2A-924B-B3D7CF2C92E0}"/>
              </a:ext>
            </a:extLst>
          </p:cNvPr>
          <p:cNvSpPr txBox="1"/>
          <p:nvPr/>
        </p:nvSpPr>
        <p:spPr>
          <a:xfrm>
            <a:off x="4736048" y="12847678"/>
            <a:ext cx="1581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            Supply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314AD972-D063-4F9B-9036-53E76A39A400}"/>
              </a:ext>
            </a:extLst>
          </p:cNvPr>
          <p:cNvSpPr txBox="1"/>
          <p:nvPr/>
        </p:nvSpPr>
        <p:spPr>
          <a:xfrm>
            <a:off x="6606409" y="12847677"/>
            <a:ext cx="1581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Elasticity of supply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7012D3C5-14D5-4D66-92B6-E37DEACEC43A}"/>
              </a:ext>
            </a:extLst>
          </p:cNvPr>
          <p:cNvSpPr txBox="1"/>
          <p:nvPr/>
        </p:nvSpPr>
        <p:spPr>
          <a:xfrm>
            <a:off x="6517132" y="12624175"/>
            <a:ext cx="1581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        Price determination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FCA4DA19-1DA3-4408-B04A-726D2E048928}"/>
              </a:ext>
            </a:extLst>
          </p:cNvPr>
          <p:cNvSpPr txBox="1"/>
          <p:nvPr/>
        </p:nvSpPr>
        <p:spPr>
          <a:xfrm>
            <a:off x="2547087" y="13020508"/>
            <a:ext cx="1581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         Demand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443DA386-AC1D-4ACE-8482-9EFB2485E109}"/>
              </a:ext>
            </a:extLst>
          </p:cNvPr>
          <p:cNvSpPr txBox="1"/>
          <p:nvPr/>
        </p:nvSpPr>
        <p:spPr>
          <a:xfrm>
            <a:off x="254712" y="11091635"/>
            <a:ext cx="821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Market failure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A6896D15-F6E2-409E-854E-3BC5ED52596E}"/>
              </a:ext>
            </a:extLst>
          </p:cNvPr>
          <p:cNvSpPr txBox="1"/>
          <p:nvPr/>
        </p:nvSpPr>
        <p:spPr>
          <a:xfrm>
            <a:off x="3577132" y="12129826"/>
            <a:ext cx="1337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   Indirect taxes and </a:t>
            </a:r>
          </a:p>
          <a:p>
            <a:r>
              <a:rPr lang="en-GB" sz="1000" dirty="0"/>
              <a:t>             subsidies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01813E5A-E030-4C35-B4C9-887D5CB5FA3C}"/>
              </a:ext>
            </a:extLst>
          </p:cNvPr>
          <p:cNvSpPr txBox="1"/>
          <p:nvPr/>
        </p:nvSpPr>
        <p:spPr>
          <a:xfrm>
            <a:off x="5446352" y="12500125"/>
            <a:ext cx="190526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Consumer and Producer surplus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C7873CFE-7CE7-47DC-8E8D-D01E5BF8274E}"/>
              </a:ext>
            </a:extLst>
          </p:cNvPr>
          <p:cNvSpPr txBox="1"/>
          <p:nvPr/>
        </p:nvSpPr>
        <p:spPr>
          <a:xfrm>
            <a:off x="1357732" y="12017864"/>
            <a:ext cx="190526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Consumer behaviour views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24445E9C-022F-41BA-85A1-788014369AEC}"/>
              </a:ext>
            </a:extLst>
          </p:cNvPr>
          <p:cNvSpPr txBox="1"/>
          <p:nvPr/>
        </p:nvSpPr>
        <p:spPr>
          <a:xfrm>
            <a:off x="5293952" y="12347725"/>
            <a:ext cx="190526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Consumer and Producer surplus</a:t>
            </a:r>
          </a:p>
        </p:txBody>
      </p: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B2531534-DF99-4504-BD89-F3A23B08B292}"/>
              </a:ext>
            </a:extLst>
          </p:cNvPr>
          <p:cNvCxnSpPr>
            <a:cxnSpLocks/>
          </p:cNvCxnSpPr>
          <p:nvPr/>
        </p:nvCxnSpPr>
        <p:spPr>
          <a:xfrm flipH="1">
            <a:off x="881313" y="11291689"/>
            <a:ext cx="642587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Box 150">
            <a:extLst>
              <a:ext uri="{FF2B5EF4-FFF2-40B4-BE49-F238E27FC236}">
                <a16:creationId xmlns:a16="http://schemas.microsoft.com/office/drawing/2014/main" id="{81EA1BAF-C45D-452C-BA26-95AFCFFCA753}"/>
              </a:ext>
            </a:extLst>
          </p:cNvPr>
          <p:cNvSpPr txBox="1"/>
          <p:nvPr/>
        </p:nvSpPr>
        <p:spPr>
          <a:xfrm>
            <a:off x="-43638" y="9829833"/>
            <a:ext cx="90785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Externalities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CA19D7A4-5E8B-4FD9-94D8-D96CA697CE7A}"/>
              </a:ext>
            </a:extLst>
          </p:cNvPr>
          <p:cNvSpPr txBox="1"/>
          <p:nvPr/>
        </p:nvSpPr>
        <p:spPr>
          <a:xfrm>
            <a:off x="913173" y="8721134"/>
            <a:ext cx="9963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Public Goods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D37E6041-2B62-4013-97C2-29CD665760C8}"/>
              </a:ext>
            </a:extLst>
          </p:cNvPr>
          <p:cNvSpPr txBox="1"/>
          <p:nvPr/>
        </p:nvSpPr>
        <p:spPr>
          <a:xfrm>
            <a:off x="2067410" y="8354210"/>
            <a:ext cx="11561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Information gaps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D17C97C5-1E0A-4754-BA87-A088117D9D81}"/>
              </a:ext>
            </a:extLst>
          </p:cNvPr>
          <p:cNvSpPr txBox="1"/>
          <p:nvPr/>
        </p:nvSpPr>
        <p:spPr>
          <a:xfrm>
            <a:off x="3310635" y="8494799"/>
            <a:ext cx="190526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Government intervention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32809E74-BD99-4C52-9FEE-46B1ED32464F}"/>
              </a:ext>
            </a:extLst>
          </p:cNvPr>
          <p:cNvSpPr txBox="1"/>
          <p:nvPr/>
        </p:nvSpPr>
        <p:spPr>
          <a:xfrm>
            <a:off x="5252768" y="8460600"/>
            <a:ext cx="15249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Government failure</a:t>
            </a:r>
          </a:p>
        </p:txBody>
      </p: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996EE91C-3917-41C9-9DC3-D19B616FE8A6}"/>
              </a:ext>
            </a:extLst>
          </p:cNvPr>
          <p:cNvCxnSpPr>
            <a:cxnSpLocks/>
          </p:cNvCxnSpPr>
          <p:nvPr/>
        </p:nvCxnSpPr>
        <p:spPr>
          <a:xfrm flipV="1">
            <a:off x="3507053" y="9385300"/>
            <a:ext cx="0" cy="7603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08C3D798-DF3A-4BD1-803B-2EDFF251FC18}"/>
              </a:ext>
            </a:extLst>
          </p:cNvPr>
          <p:cNvCxnSpPr>
            <a:cxnSpLocks/>
          </p:cNvCxnSpPr>
          <p:nvPr/>
        </p:nvCxnSpPr>
        <p:spPr>
          <a:xfrm>
            <a:off x="1291148" y="10238537"/>
            <a:ext cx="62622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7E1AB8FD-76C5-4869-98E4-92F891537B28}"/>
              </a:ext>
            </a:extLst>
          </p:cNvPr>
          <p:cNvCxnSpPr>
            <a:cxnSpLocks/>
          </p:cNvCxnSpPr>
          <p:nvPr/>
        </p:nvCxnSpPr>
        <p:spPr>
          <a:xfrm>
            <a:off x="3512580" y="1073856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>
            <a:extLst>
              <a:ext uri="{FF2B5EF4-FFF2-40B4-BE49-F238E27FC236}">
                <a16:creationId xmlns:a16="http://schemas.microsoft.com/office/drawing/2014/main" id="{760007AB-6955-4467-8F6F-15C07485D887}"/>
              </a:ext>
            </a:extLst>
          </p:cNvPr>
          <p:cNvCxnSpPr>
            <a:cxnSpLocks/>
          </p:cNvCxnSpPr>
          <p:nvPr/>
        </p:nvCxnSpPr>
        <p:spPr>
          <a:xfrm flipH="1">
            <a:off x="8705891" y="11467205"/>
            <a:ext cx="245126" cy="46416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E291BEF5-C862-4941-97BD-FFFC948DF5A8}"/>
              </a:ext>
            </a:extLst>
          </p:cNvPr>
          <p:cNvCxnSpPr>
            <a:cxnSpLocks/>
          </p:cNvCxnSpPr>
          <p:nvPr/>
        </p:nvCxnSpPr>
        <p:spPr>
          <a:xfrm flipH="1" flipV="1">
            <a:off x="8375895" y="13622191"/>
            <a:ext cx="276451" cy="56030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>
            <a:extLst>
              <a:ext uri="{FF2B5EF4-FFF2-40B4-BE49-F238E27FC236}">
                <a16:creationId xmlns:a16="http://schemas.microsoft.com/office/drawing/2014/main" id="{42A3A515-22A6-4855-B3A9-A6760B3CE0D1}"/>
              </a:ext>
            </a:extLst>
          </p:cNvPr>
          <p:cNvCxnSpPr>
            <a:cxnSpLocks/>
          </p:cNvCxnSpPr>
          <p:nvPr/>
        </p:nvCxnSpPr>
        <p:spPr>
          <a:xfrm>
            <a:off x="1346572" y="14753184"/>
            <a:ext cx="752690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Connector 162">
            <a:extLst>
              <a:ext uri="{FF2B5EF4-FFF2-40B4-BE49-F238E27FC236}">
                <a16:creationId xmlns:a16="http://schemas.microsoft.com/office/drawing/2014/main" id="{88BD78BE-827F-4470-B372-BA9141224600}"/>
              </a:ext>
            </a:extLst>
          </p:cNvPr>
          <p:cNvCxnSpPr>
            <a:cxnSpLocks/>
          </p:cNvCxnSpPr>
          <p:nvPr/>
        </p:nvCxnSpPr>
        <p:spPr>
          <a:xfrm flipV="1">
            <a:off x="6865770" y="15204228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BE19337D-C1D9-4D93-BD33-A6300425BCE8}"/>
              </a:ext>
            </a:extLst>
          </p:cNvPr>
          <p:cNvCxnSpPr>
            <a:cxnSpLocks/>
          </p:cNvCxnSpPr>
          <p:nvPr/>
        </p:nvCxnSpPr>
        <p:spPr>
          <a:xfrm flipV="1">
            <a:off x="4487502" y="9316383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22238D0C-A3EC-4966-AFEC-E99F4D2D48C2}"/>
              </a:ext>
            </a:extLst>
          </p:cNvPr>
          <p:cNvCxnSpPr>
            <a:cxnSpLocks/>
          </p:cNvCxnSpPr>
          <p:nvPr/>
        </p:nvCxnSpPr>
        <p:spPr>
          <a:xfrm flipH="1">
            <a:off x="8775122" y="12635226"/>
            <a:ext cx="30410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Box 168">
            <a:extLst>
              <a:ext uri="{FF2B5EF4-FFF2-40B4-BE49-F238E27FC236}">
                <a16:creationId xmlns:a16="http://schemas.microsoft.com/office/drawing/2014/main" id="{87B86480-7F34-47E0-B805-FC12767EC9C9}"/>
              </a:ext>
            </a:extLst>
          </p:cNvPr>
          <p:cNvSpPr txBox="1"/>
          <p:nvPr/>
        </p:nvSpPr>
        <p:spPr>
          <a:xfrm>
            <a:off x="2673699" y="16565490"/>
            <a:ext cx="1581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The Economic problem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125B2C8A-9A74-4C6E-9A11-C5BB5BC48B02}"/>
              </a:ext>
            </a:extLst>
          </p:cNvPr>
          <p:cNvSpPr txBox="1"/>
          <p:nvPr/>
        </p:nvSpPr>
        <p:spPr>
          <a:xfrm>
            <a:off x="6426339" y="14917854"/>
            <a:ext cx="144522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Economic growth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023088BA-4250-479B-93B3-32FC161D2826}"/>
              </a:ext>
            </a:extLst>
          </p:cNvPr>
          <p:cNvSpPr txBox="1"/>
          <p:nvPr/>
        </p:nvSpPr>
        <p:spPr>
          <a:xfrm>
            <a:off x="5588114" y="15025494"/>
            <a:ext cx="65846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Inflation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418B2C26-8278-47D9-89D8-CEEE1C63EE17}"/>
              </a:ext>
            </a:extLst>
          </p:cNvPr>
          <p:cNvSpPr txBox="1"/>
          <p:nvPr/>
        </p:nvSpPr>
        <p:spPr>
          <a:xfrm>
            <a:off x="6111896" y="16651607"/>
            <a:ext cx="10256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Economics as a </a:t>
            </a:r>
          </a:p>
          <a:p>
            <a:r>
              <a:rPr lang="en-GB" sz="1000" dirty="0"/>
              <a:t>Social science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FE4A3F8E-A73D-4FB2-A396-6E7DF130C1A7}"/>
              </a:ext>
            </a:extLst>
          </p:cNvPr>
          <p:cNvSpPr txBox="1"/>
          <p:nvPr/>
        </p:nvSpPr>
        <p:spPr>
          <a:xfrm>
            <a:off x="4391426" y="14962411"/>
            <a:ext cx="1064744" cy="403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Employment &amp; Unemployment</a:t>
            </a: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41E16AAF-EF91-4205-83A2-4C0EDA4B47B3}"/>
              </a:ext>
            </a:extLst>
          </p:cNvPr>
          <p:cNvSpPr txBox="1"/>
          <p:nvPr/>
        </p:nvSpPr>
        <p:spPr>
          <a:xfrm>
            <a:off x="2166748" y="14632481"/>
            <a:ext cx="140489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Aggregate Demand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80A14E00-CE0E-4808-B0C3-8C5F995AB054}"/>
              </a:ext>
            </a:extLst>
          </p:cNvPr>
          <p:cNvSpPr txBox="1"/>
          <p:nvPr/>
        </p:nvSpPr>
        <p:spPr>
          <a:xfrm>
            <a:off x="1822357" y="14206597"/>
            <a:ext cx="1347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Consumption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CF5C7F81-B123-445D-97CE-63F2CF1E3834}"/>
              </a:ext>
            </a:extLst>
          </p:cNvPr>
          <p:cNvSpPr txBox="1"/>
          <p:nvPr/>
        </p:nvSpPr>
        <p:spPr>
          <a:xfrm>
            <a:off x="3275218" y="14059529"/>
            <a:ext cx="7731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Investment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FD6C50A0-AA84-4B2A-997B-9B8B4AA51ED2}"/>
              </a:ext>
            </a:extLst>
          </p:cNvPr>
          <p:cNvSpPr txBox="1"/>
          <p:nvPr/>
        </p:nvSpPr>
        <p:spPr>
          <a:xfrm>
            <a:off x="3902539" y="14309039"/>
            <a:ext cx="15616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Government expenditure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13C0A7B5-B914-4FE1-BC8C-149B0BB4F5C9}"/>
              </a:ext>
            </a:extLst>
          </p:cNvPr>
          <p:cNvSpPr txBox="1"/>
          <p:nvPr/>
        </p:nvSpPr>
        <p:spPr>
          <a:xfrm>
            <a:off x="5622896" y="14121473"/>
            <a:ext cx="7339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Net Trade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931B2942-6387-4198-A929-ED194C29EA03}"/>
              </a:ext>
            </a:extLst>
          </p:cNvPr>
          <p:cNvSpPr txBox="1"/>
          <p:nvPr/>
        </p:nvSpPr>
        <p:spPr>
          <a:xfrm>
            <a:off x="6952860" y="14275077"/>
            <a:ext cx="1347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Aggregate Supply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55C8F92B-90B1-4F6B-AB7A-D8968D1D5AA7}"/>
              </a:ext>
            </a:extLst>
          </p:cNvPr>
          <p:cNvSpPr txBox="1"/>
          <p:nvPr/>
        </p:nvSpPr>
        <p:spPr>
          <a:xfrm>
            <a:off x="9054673" y="12470835"/>
            <a:ext cx="8490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long run AS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5CA78574-F23A-4769-8DEC-DC09F478B253}"/>
              </a:ext>
            </a:extLst>
          </p:cNvPr>
          <p:cNvSpPr txBox="1"/>
          <p:nvPr/>
        </p:nvSpPr>
        <p:spPr>
          <a:xfrm>
            <a:off x="8435834" y="14275963"/>
            <a:ext cx="8490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Short run AS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15C76F50-B78B-40FC-969B-67060B186422}"/>
              </a:ext>
            </a:extLst>
          </p:cNvPr>
          <p:cNvSpPr txBox="1"/>
          <p:nvPr/>
        </p:nvSpPr>
        <p:spPr>
          <a:xfrm>
            <a:off x="8665739" y="11217367"/>
            <a:ext cx="10545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National Income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BCFFF99C-9EB0-47D7-847C-19B6DAE4A48D}"/>
              </a:ext>
            </a:extLst>
          </p:cNvPr>
          <p:cNvSpPr txBox="1"/>
          <p:nvPr/>
        </p:nvSpPr>
        <p:spPr>
          <a:xfrm>
            <a:off x="7158283" y="10708762"/>
            <a:ext cx="152207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Injections &amp; withdrawals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F362575D-2853-4E6D-ADA7-553829284CF5}"/>
              </a:ext>
            </a:extLst>
          </p:cNvPr>
          <p:cNvSpPr txBox="1"/>
          <p:nvPr/>
        </p:nvSpPr>
        <p:spPr>
          <a:xfrm>
            <a:off x="5658996" y="10429616"/>
            <a:ext cx="1447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Equilibrium levels of real national output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8A81639D-6848-49CA-8527-5166A9E2B46D}"/>
              </a:ext>
            </a:extLst>
          </p:cNvPr>
          <p:cNvSpPr txBox="1"/>
          <p:nvPr/>
        </p:nvSpPr>
        <p:spPr>
          <a:xfrm>
            <a:off x="4182872" y="10676793"/>
            <a:ext cx="10010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The multiplier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E250A74F-33CA-4739-BB64-2F07BB81B3DD}"/>
              </a:ext>
            </a:extLst>
          </p:cNvPr>
          <p:cNvSpPr txBox="1"/>
          <p:nvPr/>
        </p:nvSpPr>
        <p:spPr>
          <a:xfrm>
            <a:off x="2994349" y="10525222"/>
            <a:ext cx="11236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Causes of growth</a:t>
            </a:r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202CA8FD-BB31-4C55-811B-3717081D073C}"/>
              </a:ext>
            </a:extLst>
          </p:cNvPr>
          <p:cNvSpPr txBox="1"/>
          <p:nvPr/>
        </p:nvSpPr>
        <p:spPr>
          <a:xfrm>
            <a:off x="1806740" y="10748285"/>
            <a:ext cx="8663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Output gaps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5AB0A409-E20B-4704-BC2E-BC8885EE20C3}"/>
              </a:ext>
            </a:extLst>
          </p:cNvPr>
          <p:cNvSpPr txBox="1"/>
          <p:nvPr/>
        </p:nvSpPr>
        <p:spPr>
          <a:xfrm>
            <a:off x="1973513" y="10145639"/>
            <a:ext cx="11236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Trade cycle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5424668A-2580-4157-A8E2-45715D3A1AD7}"/>
              </a:ext>
            </a:extLst>
          </p:cNvPr>
          <p:cNvSpPr txBox="1"/>
          <p:nvPr/>
        </p:nvSpPr>
        <p:spPr>
          <a:xfrm>
            <a:off x="1779742" y="9750589"/>
            <a:ext cx="15308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Economic growth impacts</a:t>
            </a:r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5B7737B0-0D52-4FE9-B581-8D397F1D7366}"/>
              </a:ext>
            </a:extLst>
          </p:cNvPr>
          <p:cNvCxnSpPr>
            <a:cxnSpLocks/>
          </p:cNvCxnSpPr>
          <p:nvPr/>
        </p:nvCxnSpPr>
        <p:spPr>
          <a:xfrm flipV="1">
            <a:off x="5592516" y="9535622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8" name="TextBox 197">
            <a:extLst>
              <a:ext uri="{FF2B5EF4-FFF2-40B4-BE49-F238E27FC236}">
                <a16:creationId xmlns:a16="http://schemas.microsoft.com/office/drawing/2014/main" id="{68ECCB14-49AA-4E00-9271-8591D7B514DE}"/>
              </a:ext>
            </a:extLst>
          </p:cNvPr>
          <p:cNvSpPr txBox="1"/>
          <p:nvPr/>
        </p:nvSpPr>
        <p:spPr>
          <a:xfrm>
            <a:off x="2926586" y="10118757"/>
            <a:ext cx="16204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Macroeconomic objectives</a:t>
            </a:r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id="{993C7E11-8374-450E-8111-7AD4F9A14B27}"/>
              </a:ext>
            </a:extLst>
          </p:cNvPr>
          <p:cNvSpPr txBox="1"/>
          <p:nvPr/>
        </p:nvSpPr>
        <p:spPr>
          <a:xfrm>
            <a:off x="3834948" y="9743477"/>
            <a:ext cx="14299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Demand-side policies</a:t>
            </a: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id="{9A857097-8DE4-42B2-B8D0-819FDFF72F31}"/>
              </a:ext>
            </a:extLst>
          </p:cNvPr>
          <p:cNvSpPr txBox="1"/>
          <p:nvPr/>
        </p:nvSpPr>
        <p:spPr>
          <a:xfrm>
            <a:off x="4970911" y="9986326"/>
            <a:ext cx="12918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Supply-side policies</a:t>
            </a:r>
          </a:p>
        </p:txBody>
      </p:sp>
      <p:sp>
        <p:nvSpPr>
          <p:cNvPr id="203" name="TextBox 202">
            <a:extLst>
              <a:ext uri="{FF2B5EF4-FFF2-40B4-BE49-F238E27FC236}">
                <a16:creationId xmlns:a16="http://schemas.microsoft.com/office/drawing/2014/main" id="{8F0C7C7B-04A7-4F4B-89B4-A2D5763280FF}"/>
              </a:ext>
            </a:extLst>
          </p:cNvPr>
          <p:cNvSpPr txBox="1"/>
          <p:nvPr/>
        </p:nvSpPr>
        <p:spPr>
          <a:xfrm>
            <a:off x="5910954" y="9749703"/>
            <a:ext cx="152207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Objectives vs Policies</a:t>
            </a:r>
          </a:p>
        </p:txBody>
      </p:sp>
      <p:cxnSp>
        <p:nvCxnSpPr>
          <p:cNvPr id="207" name="Straight Connector 206">
            <a:extLst>
              <a:ext uri="{FF2B5EF4-FFF2-40B4-BE49-F238E27FC236}">
                <a16:creationId xmlns:a16="http://schemas.microsoft.com/office/drawing/2014/main" id="{CA8D62EC-31CC-4EE0-9D8E-0366DE88A83E}"/>
              </a:ext>
            </a:extLst>
          </p:cNvPr>
          <p:cNvCxnSpPr>
            <a:cxnSpLocks/>
          </p:cNvCxnSpPr>
          <p:nvPr/>
        </p:nvCxnSpPr>
        <p:spPr>
          <a:xfrm flipH="1" flipV="1">
            <a:off x="8091857" y="8255902"/>
            <a:ext cx="353776" cy="139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" name="TextBox 181">
            <a:extLst>
              <a:ext uri="{FF2B5EF4-FFF2-40B4-BE49-F238E27FC236}">
                <a16:creationId xmlns:a16="http://schemas.microsoft.com/office/drawing/2014/main" id="{87147897-B7E6-470F-811A-C55635B9CFEF}"/>
              </a:ext>
            </a:extLst>
          </p:cNvPr>
          <p:cNvSpPr txBox="1"/>
          <p:nvPr/>
        </p:nvSpPr>
        <p:spPr>
          <a:xfrm>
            <a:off x="7903285" y="9693767"/>
            <a:ext cx="15249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Sizes and types of firms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4D0B6168-2E14-4B8B-835F-95701F323562}"/>
              </a:ext>
            </a:extLst>
          </p:cNvPr>
          <p:cNvSpPr txBox="1"/>
          <p:nvPr/>
        </p:nvSpPr>
        <p:spPr>
          <a:xfrm>
            <a:off x="8834226" y="8102638"/>
            <a:ext cx="886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     Business</a:t>
            </a:r>
          </a:p>
          <a:p>
            <a:r>
              <a:rPr lang="en-GB" sz="1000" dirty="0"/>
              <a:t>         Growth</a:t>
            </a:r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6DF21B6B-CE09-4112-941F-E0EB780FE68F}"/>
              </a:ext>
            </a:extLst>
          </p:cNvPr>
          <p:cNvSpPr txBox="1"/>
          <p:nvPr/>
        </p:nvSpPr>
        <p:spPr>
          <a:xfrm>
            <a:off x="8750439" y="7031708"/>
            <a:ext cx="11589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Demergers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F5228EF9-39E9-4801-B1B6-92D2F27FDF81}"/>
              </a:ext>
            </a:extLst>
          </p:cNvPr>
          <p:cNvSpPr txBox="1"/>
          <p:nvPr/>
        </p:nvSpPr>
        <p:spPr>
          <a:xfrm>
            <a:off x="6650124" y="6218906"/>
            <a:ext cx="15249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Business Objectives</a:t>
            </a: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FC387B74-BC91-4A71-9B04-7E3CA90621D3}"/>
              </a:ext>
            </a:extLst>
          </p:cNvPr>
          <p:cNvSpPr txBox="1"/>
          <p:nvPr/>
        </p:nvSpPr>
        <p:spPr>
          <a:xfrm>
            <a:off x="5151971" y="6390734"/>
            <a:ext cx="9296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Revenue</a:t>
            </a: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id="{EBEA074D-17F5-44CD-B52E-8CC8F07A78B9}"/>
              </a:ext>
            </a:extLst>
          </p:cNvPr>
          <p:cNvSpPr txBox="1"/>
          <p:nvPr/>
        </p:nvSpPr>
        <p:spPr>
          <a:xfrm>
            <a:off x="3815525" y="6284427"/>
            <a:ext cx="75342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Costs</a:t>
            </a: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6C406733-3932-4E8F-8641-F934379437B2}"/>
              </a:ext>
            </a:extLst>
          </p:cNvPr>
          <p:cNvSpPr txBox="1"/>
          <p:nvPr/>
        </p:nvSpPr>
        <p:spPr>
          <a:xfrm>
            <a:off x="1641921" y="6230235"/>
            <a:ext cx="20704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Economies &amp; Diseconomies of scale</a:t>
            </a: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87BC3746-D391-463E-95BC-DAFD5DC1CAA1}"/>
              </a:ext>
            </a:extLst>
          </p:cNvPr>
          <p:cNvSpPr txBox="1"/>
          <p:nvPr/>
        </p:nvSpPr>
        <p:spPr>
          <a:xfrm>
            <a:off x="1667631" y="5883777"/>
            <a:ext cx="15249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Profits and Losses</a:t>
            </a: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61C14EC8-D9DB-4912-A7A6-2F67B9F5283F}"/>
              </a:ext>
            </a:extLst>
          </p:cNvPr>
          <p:cNvSpPr txBox="1"/>
          <p:nvPr/>
        </p:nvSpPr>
        <p:spPr>
          <a:xfrm>
            <a:off x="1883052" y="5487998"/>
            <a:ext cx="15249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       Efficiency</a:t>
            </a:r>
          </a:p>
        </p:txBody>
      </p:sp>
      <p:sp>
        <p:nvSpPr>
          <p:cNvPr id="205" name="TextBox 204">
            <a:extLst>
              <a:ext uri="{FF2B5EF4-FFF2-40B4-BE49-F238E27FC236}">
                <a16:creationId xmlns:a16="http://schemas.microsoft.com/office/drawing/2014/main" id="{FC95956B-D3BC-43C2-8719-7951B0794FFE}"/>
              </a:ext>
            </a:extLst>
          </p:cNvPr>
          <p:cNvSpPr txBox="1"/>
          <p:nvPr/>
        </p:nvSpPr>
        <p:spPr>
          <a:xfrm>
            <a:off x="3494192" y="5600524"/>
            <a:ext cx="1365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Perfect Competition</a:t>
            </a:r>
          </a:p>
        </p:txBody>
      </p:sp>
      <p:sp>
        <p:nvSpPr>
          <p:cNvPr id="206" name="TextBox 205">
            <a:extLst>
              <a:ext uri="{FF2B5EF4-FFF2-40B4-BE49-F238E27FC236}">
                <a16:creationId xmlns:a16="http://schemas.microsoft.com/office/drawing/2014/main" id="{E153D126-2D85-488D-B602-760339666732}"/>
              </a:ext>
            </a:extLst>
          </p:cNvPr>
          <p:cNvSpPr txBox="1"/>
          <p:nvPr/>
        </p:nvSpPr>
        <p:spPr>
          <a:xfrm>
            <a:off x="4648198" y="5420929"/>
            <a:ext cx="18689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Monopolistic competition</a:t>
            </a:r>
          </a:p>
        </p:txBody>
      </p:sp>
      <p:sp>
        <p:nvSpPr>
          <p:cNvPr id="208" name="TextBox 207">
            <a:extLst>
              <a:ext uri="{FF2B5EF4-FFF2-40B4-BE49-F238E27FC236}">
                <a16:creationId xmlns:a16="http://schemas.microsoft.com/office/drawing/2014/main" id="{8F4A5C11-861B-4C56-9C7D-634CF2128966}"/>
              </a:ext>
            </a:extLst>
          </p:cNvPr>
          <p:cNvSpPr txBox="1"/>
          <p:nvPr/>
        </p:nvSpPr>
        <p:spPr>
          <a:xfrm>
            <a:off x="6026500" y="5686003"/>
            <a:ext cx="8673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 Oligopoly</a:t>
            </a:r>
          </a:p>
        </p:txBody>
      </p:sp>
      <p:sp>
        <p:nvSpPr>
          <p:cNvPr id="209" name="TextBox 208">
            <a:extLst>
              <a:ext uri="{FF2B5EF4-FFF2-40B4-BE49-F238E27FC236}">
                <a16:creationId xmlns:a16="http://schemas.microsoft.com/office/drawing/2014/main" id="{DF9BEBED-41E7-47EE-8AAF-1BBF75EF0BFC}"/>
              </a:ext>
            </a:extLst>
          </p:cNvPr>
          <p:cNvSpPr txBox="1"/>
          <p:nvPr/>
        </p:nvSpPr>
        <p:spPr>
          <a:xfrm>
            <a:off x="8890225" y="3629773"/>
            <a:ext cx="10135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Contestability</a:t>
            </a:r>
          </a:p>
        </p:txBody>
      </p:sp>
      <p:sp>
        <p:nvSpPr>
          <p:cNvPr id="210" name="TextBox 209">
            <a:extLst>
              <a:ext uri="{FF2B5EF4-FFF2-40B4-BE49-F238E27FC236}">
                <a16:creationId xmlns:a16="http://schemas.microsoft.com/office/drawing/2014/main" id="{3EA4EDE9-9B0A-42D5-83E5-1CAACC26A3DF}"/>
              </a:ext>
            </a:extLst>
          </p:cNvPr>
          <p:cNvSpPr txBox="1"/>
          <p:nvPr/>
        </p:nvSpPr>
        <p:spPr>
          <a:xfrm>
            <a:off x="8661715" y="4700703"/>
            <a:ext cx="8936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Monopsony</a:t>
            </a:r>
          </a:p>
        </p:txBody>
      </p:sp>
      <p:sp>
        <p:nvSpPr>
          <p:cNvPr id="211" name="TextBox 210">
            <a:extLst>
              <a:ext uri="{FF2B5EF4-FFF2-40B4-BE49-F238E27FC236}">
                <a16:creationId xmlns:a16="http://schemas.microsoft.com/office/drawing/2014/main" id="{F7964CA7-2AA3-453A-9F18-F573BABA0142}"/>
              </a:ext>
            </a:extLst>
          </p:cNvPr>
          <p:cNvSpPr txBox="1"/>
          <p:nvPr/>
        </p:nvSpPr>
        <p:spPr>
          <a:xfrm>
            <a:off x="7749259" y="5628389"/>
            <a:ext cx="7740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Monopoly</a:t>
            </a: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0066AEB4-5C73-47A3-9625-B4A0BF5BEE39}"/>
              </a:ext>
            </a:extLst>
          </p:cNvPr>
          <p:cNvSpPr txBox="1"/>
          <p:nvPr/>
        </p:nvSpPr>
        <p:spPr>
          <a:xfrm>
            <a:off x="8686887" y="2516879"/>
            <a:ext cx="10135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Demand for labour</a:t>
            </a:r>
          </a:p>
        </p:txBody>
      </p:sp>
      <p:sp>
        <p:nvSpPr>
          <p:cNvPr id="213" name="TextBox 212">
            <a:extLst>
              <a:ext uri="{FF2B5EF4-FFF2-40B4-BE49-F238E27FC236}">
                <a16:creationId xmlns:a16="http://schemas.microsoft.com/office/drawing/2014/main" id="{FA527011-FCD0-4551-9279-D3C6556A6A7E}"/>
              </a:ext>
            </a:extLst>
          </p:cNvPr>
          <p:cNvSpPr txBox="1"/>
          <p:nvPr/>
        </p:nvSpPr>
        <p:spPr>
          <a:xfrm>
            <a:off x="6414723" y="1927129"/>
            <a:ext cx="11408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Supply of labour</a:t>
            </a:r>
          </a:p>
        </p:txBody>
      </p:sp>
      <p:sp>
        <p:nvSpPr>
          <p:cNvPr id="214" name="TextBox 213">
            <a:extLst>
              <a:ext uri="{FF2B5EF4-FFF2-40B4-BE49-F238E27FC236}">
                <a16:creationId xmlns:a16="http://schemas.microsoft.com/office/drawing/2014/main" id="{15B72EAE-76DE-40BD-AF6C-92ED0084CAF0}"/>
              </a:ext>
            </a:extLst>
          </p:cNvPr>
          <p:cNvSpPr txBox="1"/>
          <p:nvPr/>
        </p:nvSpPr>
        <p:spPr>
          <a:xfrm>
            <a:off x="4873469" y="2068035"/>
            <a:ext cx="1301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Wage determination</a:t>
            </a:r>
          </a:p>
        </p:txBody>
      </p:sp>
      <p:sp>
        <p:nvSpPr>
          <p:cNvPr id="215" name="TextBox 214">
            <a:extLst>
              <a:ext uri="{FF2B5EF4-FFF2-40B4-BE49-F238E27FC236}">
                <a16:creationId xmlns:a16="http://schemas.microsoft.com/office/drawing/2014/main" id="{B2772AF6-3F2F-4BD1-82EB-F1637E961817}"/>
              </a:ext>
            </a:extLst>
          </p:cNvPr>
          <p:cNvSpPr txBox="1"/>
          <p:nvPr/>
        </p:nvSpPr>
        <p:spPr>
          <a:xfrm>
            <a:off x="3249759" y="1851620"/>
            <a:ext cx="117018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Govt. intervention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DD73D1E4-350B-43B5-925E-0E56306C09C7}"/>
              </a:ext>
            </a:extLst>
          </p:cNvPr>
          <p:cNvSpPr txBox="1"/>
          <p:nvPr/>
        </p:nvSpPr>
        <p:spPr>
          <a:xfrm>
            <a:off x="1960097" y="1527803"/>
            <a:ext cx="1170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Impacts of Govt. intervention</a:t>
            </a: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6EACFC9D-3C4D-42D3-BD77-7A5C9AE2B85A}"/>
              </a:ext>
            </a:extLst>
          </p:cNvPr>
          <p:cNvSpPr txBox="1"/>
          <p:nvPr/>
        </p:nvSpPr>
        <p:spPr>
          <a:xfrm>
            <a:off x="7190229" y="8119839"/>
            <a:ext cx="11098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Globalisation</a:t>
            </a:r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id="{55E271A0-B2DF-4FB6-8F64-E1CED0063D0E}"/>
              </a:ext>
            </a:extLst>
          </p:cNvPr>
          <p:cNvSpPr txBox="1"/>
          <p:nvPr/>
        </p:nvSpPr>
        <p:spPr>
          <a:xfrm>
            <a:off x="6797282" y="7581051"/>
            <a:ext cx="14714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Specialisation &amp; Trade</a:t>
            </a:r>
          </a:p>
        </p:txBody>
      </p:sp>
      <p:sp>
        <p:nvSpPr>
          <p:cNvPr id="219" name="TextBox 218">
            <a:extLst>
              <a:ext uri="{FF2B5EF4-FFF2-40B4-BE49-F238E27FC236}">
                <a16:creationId xmlns:a16="http://schemas.microsoft.com/office/drawing/2014/main" id="{75C262A5-961D-4088-AD95-26CA7CFBDBE9}"/>
              </a:ext>
            </a:extLst>
          </p:cNvPr>
          <p:cNvSpPr txBox="1"/>
          <p:nvPr/>
        </p:nvSpPr>
        <p:spPr>
          <a:xfrm>
            <a:off x="5428029" y="7764472"/>
            <a:ext cx="1243961" cy="24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Pattern of Trade</a:t>
            </a: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F6A659E6-AC98-4ED4-AD12-1ACE384032B3}"/>
              </a:ext>
            </a:extLst>
          </p:cNvPr>
          <p:cNvSpPr txBox="1"/>
          <p:nvPr/>
        </p:nvSpPr>
        <p:spPr>
          <a:xfrm>
            <a:off x="7132560" y="16323812"/>
            <a:ext cx="10256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Theme 1</a:t>
            </a:r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F04F9637-F14D-49DD-810A-3B3EEAB8EF83}"/>
              </a:ext>
            </a:extLst>
          </p:cNvPr>
          <p:cNvSpPr txBox="1"/>
          <p:nvPr/>
        </p:nvSpPr>
        <p:spPr>
          <a:xfrm>
            <a:off x="7232370" y="15282005"/>
            <a:ext cx="10256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Theme 2</a:t>
            </a:r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B4812200-A9EB-4C85-AEDA-03D067E8221D}"/>
              </a:ext>
            </a:extLst>
          </p:cNvPr>
          <p:cNvSpPr txBox="1"/>
          <p:nvPr/>
        </p:nvSpPr>
        <p:spPr>
          <a:xfrm>
            <a:off x="6996818" y="9458451"/>
            <a:ext cx="11589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Theme 3</a:t>
            </a:r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EAD320BA-10C4-41B5-A993-917DBC945BF9}"/>
              </a:ext>
            </a:extLst>
          </p:cNvPr>
          <p:cNvSpPr txBox="1"/>
          <p:nvPr/>
        </p:nvSpPr>
        <p:spPr>
          <a:xfrm>
            <a:off x="6973658" y="8484984"/>
            <a:ext cx="11589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 Theme 4</a:t>
            </a: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A142B8F3-5D87-4C1F-ACF6-B6A5627BBE9C}"/>
              </a:ext>
            </a:extLst>
          </p:cNvPr>
          <p:cNvSpPr txBox="1"/>
          <p:nvPr/>
        </p:nvSpPr>
        <p:spPr>
          <a:xfrm>
            <a:off x="3865521" y="7605175"/>
            <a:ext cx="1243961" cy="24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Terms of Trade</a:t>
            </a: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id="{3E534866-1D59-4D3D-BE12-9A68BF6B1663}"/>
              </a:ext>
            </a:extLst>
          </p:cNvPr>
          <p:cNvSpPr txBox="1"/>
          <p:nvPr/>
        </p:nvSpPr>
        <p:spPr>
          <a:xfrm>
            <a:off x="2335226" y="7698971"/>
            <a:ext cx="15238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Trading Blocs and WTO</a:t>
            </a:r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C7FC346E-BAEE-4B1E-A9F9-49FF00477133}"/>
              </a:ext>
            </a:extLst>
          </p:cNvPr>
          <p:cNvSpPr txBox="1"/>
          <p:nvPr/>
        </p:nvSpPr>
        <p:spPr>
          <a:xfrm>
            <a:off x="-37928" y="7068051"/>
            <a:ext cx="15779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Free trade restrictions</a:t>
            </a: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FF0F6F30-AC1A-4A6D-91AF-15B9B05C96B7}"/>
              </a:ext>
            </a:extLst>
          </p:cNvPr>
          <p:cNvSpPr txBox="1"/>
          <p:nvPr/>
        </p:nvSpPr>
        <p:spPr>
          <a:xfrm>
            <a:off x="12203" y="6028528"/>
            <a:ext cx="1278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Balance of</a:t>
            </a:r>
          </a:p>
          <a:p>
            <a:r>
              <a:rPr lang="en-GB" sz="1000" dirty="0"/>
              <a:t>payments</a:t>
            </a:r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3A88E8F6-F12D-4004-B4AB-F00401005C6E}"/>
              </a:ext>
            </a:extLst>
          </p:cNvPr>
          <p:cNvSpPr txBox="1"/>
          <p:nvPr/>
        </p:nvSpPr>
        <p:spPr>
          <a:xfrm>
            <a:off x="827550" y="4431272"/>
            <a:ext cx="1243961" cy="24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Exchange rates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85220541-8833-4BAB-B3B3-FE976EE9282B}"/>
              </a:ext>
            </a:extLst>
          </p:cNvPr>
          <p:cNvSpPr txBox="1"/>
          <p:nvPr/>
        </p:nvSpPr>
        <p:spPr>
          <a:xfrm>
            <a:off x="2204173" y="4051636"/>
            <a:ext cx="14826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Int. competitiveness</a:t>
            </a:r>
          </a:p>
        </p:txBody>
      </p:sp>
      <p:sp>
        <p:nvSpPr>
          <p:cNvPr id="230" name="TextBox 229">
            <a:extLst>
              <a:ext uri="{FF2B5EF4-FFF2-40B4-BE49-F238E27FC236}">
                <a16:creationId xmlns:a16="http://schemas.microsoft.com/office/drawing/2014/main" id="{37732228-7E56-4B08-B6AB-0F23D46138E1}"/>
              </a:ext>
            </a:extLst>
          </p:cNvPr>
          <p:cNvSpPr txBox="1"/>
          <p:nvPr/>
        </p:nvSpPr>
        <p:spPr>
          <a:xfrm>
            <a:off x="3607909" y="4260643"/>
            <a:ext cx="17407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Absolute &amp; relative poverty</a:t>
            </a:r>
          </a:p>
        </p:txBody>
      </p:sp>
      <p:sp>
        <p:nvSpPr>
          <p:cNvPr id="231" name="TextBox 230">
            <a:extLst>
              <a:ext uri="{FF2B5EF4-FFF2-40B4-BE49-F238E27FC236}">
                <a16:creationId xmlns:a16="http://schemas.microsoft.com/office/drawing/2014/main" id="{06BF9D50-5E71-4FBA-BD41-6CF91263E0D6}"/>
              </a:ext>
            </a:extLst>
          </p:cNvPr>
          <p:cNvSpPr txBox="1"/>
          <p:nvPr/>
        </p:nvSpPr>
        <p:spPr>
          <a:xfrm>
            <a:off x="5644161" y="4159402"/>
            <a:ext cx="7542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Inequality</a:t>
            </a:r>
          </a:p>
        </p:txBody>
      </p:sp>
      <p:sp>
        <p:nvSpPr>
          <p:cNvPr id="232" name="TextBox 231">
            <a:extLst>
              <a:ext uri="{FF2B5EF4-FFF2-40B4-BE49-F238E27FC236}">
                <a16:creationId xmlns:a16="http://schemas.microsoft.com/office/drawing/2014/main" id="{C732D095-7469-4432-99E5-214421824F2A}"/>
              </a:ext>
            </a:extLst>
          </p:cNvPr>
          <p:cNvSpPr txBox="1"/>
          <p:nvPr/>
        </p:nvSpPr>
        <p:spPr>
          <a:xfrm>
            <a:off x="6596235" y="4196354"/>
            <a:ext cx="16013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Development measures</a:t>
            </a:r>
          </a:p>
        </p:txBody>
      </p:sp>
      <p:sp>
        <p:nvSpPr>
          <p:cNvPr id="233" name="TextBox 232">
            <a:extLst>
              <a:ext uri="{FF2B5EF4-FFF2-40B4-BE49-F238E27FC236}">
                <a16:creationId xmlns:a16="http://schemas.microsoft.com/office/drawing/2014/main" id="{44E45A34-48A3-4866-892A-2B6C4EF2E070}"/>
              </a:ext>
            </a:extLst>
          </p:cNvPr>
          <p:cNvSpPr txBox="1"/>
          <p:nvPr/>
        </p:nvSpPr>
        <p:spPr>
          <a:xfrm>
            <a:off x="5912496" y="3625720"/>
            <a:ext cx="21686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Growth &amp; Development influencers</a:t>
            </a:r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53355616-070E-42AF-9600-D90098090071}"/>
              </a:ext>
            </a:extLst>
          </p:cNvPr>
          <p:cNvSpPr txBox="1"/>
          <p:nvPr/>
        </p:nvSpPr>
        <p:spPr>
          <a:xfrm>
            <a:off x="5334002" y="3381512"/>
            <a:ext cx="1301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Public expenditure</a:t>
            </a:r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2B99AF76-F793-4E0E-AE48-DBF0641A7750}"/>
              </a:ext>
            </a:extLst>
          </p:cNvPr>
          <p:cNvSpPr txBox="1"/>
          <p:nvPr/>
        </p:nvSpPr>
        <p:spPr>
          <a:xfrm>
            <a:off x="2736110" y="3349840"/>
            <a:ext cx="1301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                Taxation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D133E4C0-5F5C-4A52-A32D-A9BDD8FB732D}"/>
              </a:ext>
            </a:extLst>
          </p:cNvPr>
          <p:cNvSpPr txBox="1"/>
          <p:nvPr/>
        </p:nvSpPr>
        <p:spPr>
          <a:xfrm>
            <a:off x="561617" y="3141989"/>
            <a:ext cx="13016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Public sector finances</a:t>
            </a:r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43E57DB8-4DA1-4C87-8046-867E377414EE}"/>
              </a:ext>
            </a:extLst>
          </p:cNvPr>
          <p:cNvSpPr txBox="1"/>
          <p:nvPr/>
        </p:nvSpPr>
        <p:spPr>
          <a:xfrm>
            <a:off x="-10530" y="630045"/>
            <a:ext cx="13016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Macroeconomics policies in a global context</a:t>
            </a:r>
          </a:p>
        </p:txBody>
      </p:sp>
      <p:pic>
        <p:nvPicPr>
          <p:cNvPr id="2" name="Picture 1" descr="A letter on a piece of paper&#10;&#10;AI-generated content may be incorrect.">
            <a:extLst>
              <a:ext uri="{FF2B5EF4-FFF2-40B4-BE49-F238E27FC236}">
                <a16:creationId xmlns:a16="http://schemas.microsoft.com/office/drawing/2014/main" id="{096CF8F4-9005-6C19-3476-86C4CB44C7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88100" y="1241938"/>
            <a:ext cx="1560119" cy="484916"/>
          </a:xfrm>
          <a:prstGeom prst="rect">
            <a:avLst/>
          </a:prstGeom>
        </p:spPr>
      </p:pic>
      <p:pic>
        <p:nvPicPr>
          <p:cNvPr id="3" name="Picture 2" descr="A hand holding a stack of coins&#10;&#10;AI-generated content may be incorrect.">
            <a:extLst>
              <a:ext uri="{FF2B5EF4-FFF2-40B4-BE49-F238E27FC236}">
                <a16:creationId xmlns:a16="http://schemas.microsoft.com/office/drawing/2014/main" id="{FA864635-5A4B-DB90-ADBD-A1EE031DAC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3542" y="12329831"/>
            <a:ext cx="795525" cy="501387"/>
          </a:xfrm>
          <a:prstGeom prst="rect">
            <a:avLst/>
          </a:prstGeom>
        </p:spPr>
      </p:pic>
      <p:pic>
        <p:nvPicPr>
          <p:cNvPr id="14" name="Picture 13" descr="A diagram of a supply line&#10;&#10;AI-generated content may be incorrect.">
            <a:extLst>
              <a:ext uri="{FF2B5EF4-FFF2-40B4-BE49-F238E27FC236}">
                <a16:creationId xmlns:a16="http://schemas.microsoft.com/office/drawing/2014/main" id="{5B097009-C7AA-5531-3C63-ED149265A8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8073" y="7701045"/>
            <a:ext cx="988179" cy="881592"/>
          </a:xfrm>
          <a:prstGeom prst="rect">
            <a:avLst/>
          </a:prstGeom>
        </p:spPr>
      </p:pic>
      <p:pic>
        <p:nvPicPr>
          <p:cNvPr id="15" name="Picture 14" descr="A diagram of a price&#10;&#10;AI-generated content may be incorrect.">
            <a:extLst>
              <a:ext uri="{FF2B5EF4-FFF2-40B4-BE49-F238E27FC236}">
                <a16:creationId xmlns:a16="http://schemas.microsoft.com/office/drawing/2014/main" id="{007B81E6-76B0-BC60-DBEE-0FFEFD3D964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12090" y="5241429"/>
            <a:ext cx="794069" cy="780786"/>
          </a:xfrm>
          <a:prstGeom prst="rect">
            <a:avLst/>
          </a:prstGeom>
        </p:spPr>
      </p:pic>
      <p:pic>
        <p:nvPicPr>
          <p:cNvPr id="16" name="Picture 15" descr="A poster with text and images of a building and a coin&#10;&#10;AI-generated content may be incorrect.">
            <a:extLst>
              <a:ext uri="{FF2B5EF4-FFF2-40B4-BE49-F238E27FC236}">
                <a16:creationId xmlns:a16="http://schemas.microsoft.com/office/drawing/2014/main" id="{6105E965-ABD4-0D5C-BBC0-E00E019378E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716" y="2091332"/>
            <a:ext cx="686250" cy="837672"/>
          </a:xfrm>
          <a:prstGeom prst="rect">
            <a:avLst/>
          </a:prstGeom>
        </p:spPr>
      </p:pic>
      <p:pic>
        <p:nvPicPr>
          <p:cNvPr id="17" name="Picture 16" descr="A stack of coins with a red arrow pointing up&#10;&#10;AI-generated content may be incorrect.">
            <a:extLst>
              <a:ext uri="{FF2B5EF4-FFF2-40B4-BE49-F238E27FC236}">
                <a16:creationId xmlns:a16="http://schemas.microsoft.com/office/drawing/2014/main" id="{F13D7C5C-825C-F39B-457A-26025D3FD9E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48859" y="14526733"/>
            <a:ext cx="822745" cy="515277"/>
          </a:xfrm>
          <a:prstGeom prst="rect">
            <a:avLst/>
          </a:prstGeom>
        </p:spPr>
      </p:pic>
      <p:pic>
        <p:nvPicPr>
          <p:cNvPr id="18" name="Picture 17" descr="A graphic of a symbol of a scarcity&#10;&#10;AI-generated content may be incorrect.">
            <a:extLst>
              <a:ext uri="{FF2B5EF4-FFF2-40B4-BE49-F238E27FC236}">
                <a16:creationId xmlns:a16="http://schemas.microsoft.com/office/drawing/2014/main" id="{08A59BB6-4BD2-7685-A6C4-47B469620AB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55245" y="16435453"/>
            <a:ext cx="1688932" cy="98332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3C6F00BF-8F4F-3E4F-D4E4-D560E87F59E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275" y="10376131"/>
            <a:ext cx="934801" cy="552053"/>
          </a:xfrm>
          <a:prstGeom prst="rect">
            <a:avLst/>
          </a:prstGeom>
        </p:spPr>
      </p:pic>
      <p:pic>
        <p:nvPicPr>
          <p:cNvPr id="64" name="Picture 63" descr="A graph of poverty&#10;&#10;AI-generated content may be incorrect.">
            <a:extLst>
              <a:ext uri="{FF2B5EF4-FFF2-40B4-BE49-F238E27FC236}">
                <a16:creationId xmlns:a16="http://schemas.microsoft.com/office/drawing/2014/main" id="{5C16B957-0BB5-345B-2C34-2A56E0C0638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51385" y="7963627"/>
            <a:ext cx="814200" cy="47850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2845A023-99FD-731F-D315-EEC1752DA8E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679" y="12288376"/>
            <a:ext cx="1396802" cy="49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067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6AEE897-020C-400F-852C-EB4A9E3A81A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F4D7922-38B7-404C-9C42-AC1B1067FFC6}"/>
</file>

<file path=customXml/itemProps3.xml><?xml version="1.0" encoding="utf-8"?>
<ds:datastoreItem xmlns:ds="http://schemas.openxmlformats.org/officeDocument/2006/customXml" ds:itemID="{23065176-7E04-4A68-8F15-58E4CF0990C6}">
  <ds:schemaRefs>
    <ds:schemaRef ds:uri="http://purl.org/dc/elements/1.1/"/>
    <ds:schemaRef ds:uri="http://schemas.microsoft.com/office/2006/metadata/properties"/>
    <ds:schemaRef ds:uri="http://purl.org/dc/terms/"/>
    <ds:schemaRef ds:uri="http://purl.org/dc/dcmitype/"/>
    <ds:schemaRef ds:uri="bf91ffd2-734a-4696-a94d-ffe7c3ef99ef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18341</TotalTime>
  <Words>281</Words>
  <Application>Microsoft Office PowerPoint</Application>
  <PresentationFormat>Custom</PresentationFormat>
  <Paragraphs>99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Harlow Solid Italic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Anand Marwaha</dc:creator>
  <cp:lastModifiedBy>Caroline Kamara</cp:lastModifiedBy>
  <cp:revision>339</cp:revision>
  <cp:lastPrinted>2018-09-02T17:44:52Z</cp:lastPrinted>
  <dcterms:created xsi:type="dcterms:W3CDTF">2018-02-08T08:28:53Z</dcterms:created>
  <dcterms:modified xsi:type="dcterms:W3CDTF">2026-05-21T15:00:10Z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  <property fmtid="{D5CDD505-2E9C-101B-9397-08002B2CF9AE}" pid="3" name="MediaServiceImageTags">
    <vt:lpwstr/>
  </property>
</Properties>
</file>