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00FF"/>
    <a:srgbClr val="FE5E00"/>
    <a:srgbClr val="F8B308"/>
    <a:srgbClr val="CC66FF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434" autoAdjust="0"/>
    <p:restoredTop sz="95833" autoAdjust="0"/>
  </p:normalViewPr>
  <p:slideViewPr>
    <p:cSldViewPr snapToGrid="0">
      <p:cViewPr>
        <p:scale>
          <a:sx n="60" d="100"/>
          <a:sy n="60" d="100"/>
        </p:scale>
        <p:origin x="2458" y="-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Rectangle 140">
            <a:extLst>
              <a:ext uri="{FF2B5EF4-FFF2-40B4-BE49-F238E27FC236}">
                <a16:creationId xmlns:a16="http://schemas.microsoft.com/office/drawing/2014/main" id="{DFBA9374-D431-4B70-80BD-A871F01B22FC}"/>
              </a:ext>
            </a:extLst>
          </p:cNvPr>
          <p:cNvSpPr/>
          <p:nvPr/>
        </p:nvSpPr>
        <p:spPr>
          <a:xfrm>
            <a:off x="6913302" y="4736191"/>
            <a:ext cx="80896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1724FD5D-5BE4-4F4A-AB1F-0E3A12A28009}"/>
              </a:ext>
            </a:extLst>
          </p:cNvPr>
          <p:cNvSpPr/>
          <p:nvPr/>
        </p:nvSpPr>
        <p:spPr>
          <a:xfrm rot="16200000">
            <a:off x="5163491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550600" y="7208165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EBDA8FE0-5764-41B6-8FDB-82352800554E}"/>
              </a:ext>
            </a:extLst>
          </p:cNvPr>
          <p:cNvSpPr/>
          <p:nvPr/>
        </p:nvSpPr>
        <p:spPr>
          <a:xfrm>
            <a:off x="4934359" y="4738163"/>
            <a:ext cx="2075526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299490" y="9342234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1913194" y="9080619"/>
            <a:ext cx="5841604" cy="64269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7" name="Block Arc 126">
            <a:extLst>
              <a:ext uri="{FF2B5EF4-FFF2-40B4-BE49-F238E27FC236}">
                <a16:creationId xmlns:a16="http://schemas.microsoft.com/office/drawing/2014/main" id="{773531CE-86D2-46CA-ADD5-B833B48AFA93}"/>
              </a:ext>
            </a:extLst>
          </p:cNvPr>
          <p:cNvSpPr/>
          <p:nvPr/>
        </p:nvSpPr>
        <p:spPr>
          <a:xfrm rot="5400000" flipH="1">
            <a:off x="6213348" y="4995278"/>
            <a:ext cx="28477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834207" y="13459482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500497" y="11600377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809382" y="11289500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ED54A55-185E-40EE-9401-067DE2BA3B0D}"/>
              </a:ext>
            </a:extLst>
          </p:cNvPr>
          <p:cNvSpPr/>
          <p:nvPr/>
        </p:nvSpPr>
        <p:spPr>
          <a:xfrm>
            <a:off x="8410870" y="390523"/>
            <a:ext cx="965515" cy="103113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School Logo Here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-151395" y="88847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A- </a:t>
            </a:r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level </a:t>
            </a:r>
          </a:p>
          <a:p>
            <a:pPr algn="ctr"/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 </a:t>
            </a:r>
            <a:r>
              <a:rPr lang="en-GB" sz="3600" dirty="0">
                <a:latin typeface="Modern Love" panose="04090805081005020601" pitchFamily="82" charset="0"/>
                <a:cs typeface="Aharoni" panose="020B0604020202020204" pitchFamily="2" charset="-79"/>
              </a:rPr>
              <a:t>Learning Journey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146511" y="133670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233414" y="11278583"/>
            <a:ext cx="1572877" cy="64768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1518607" y="8775693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/>
                <a:t>13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7095134" y="13159649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309095" y="13425952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341282" y="1353837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298911" y="1351949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 flipH="1">
            <a:off x="5534622" y="13321704"/>
            <a:ext cx="17773" cy="3480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278970" y="13788756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416740" y="13812083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2619067" y="13903953"/>
            <a:ext cx="46404" cy="8422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3357688" y="13163253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711157" y="12451737"/>
            <a:ext cx="28618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1126299" y="11049893"/>
            <a:ext cx="24584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2665471" y="1104989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1913193" y="6934979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5832455" y="4382343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6037950" y="455564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 flipH="1" flipV="1">
            <a:off x="6127385" y="7321694"/>
            <a:ext cx="19409" cy="3937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 flipV="1">
            <a:off x="7101318" y="5073017"/>
            <a:ext cx="166499" cy="4536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D1DD35F5-491E-489A-941E-F7104A914B28}"/>
              </a:ext>
            </a:extLst>
          </p:cNvPr>
          <p:cNvCxnSpPr>
            <a:cxnSpLocks/>
          </p:cNvCxnSpPr>
          <p:nvPr/>
        </p:nvCxnSpPr>
        <p:spPr>
          <a:xfrm>
            <a:off x="3888595" y="6588939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>
            <a:off x="2665471" y="656904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Block Arc 131">
            <a:extLst>
              <a:ext uri="{FF2B5EF4-FFF2-40B4-BE49-F238E27FC236}">
                <a16:creationId xmlns:a16="http://schemas.microsoft.com/office/drawing/2014/main" id="{A310E107-78A9-4817-B62C-08E974201E71}"/>
              </a:ext>
            </a:extLst>
          </p:cNvPr>
          <p:cNvSpPr/>
          <p:nvPr/>
        </p:nvSpPr>
        <p:spPr>
          <a:xfrm rot="5400000" flipH="1">
            <a:off x="6961286" y="13761044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50FFF8B-1AEF-4248-96AE-245DA32F17BF}"/>
              </a:ext>
            </a:extLst>
          </p:cNvPr>
          <p:cNvSpPr/>
          <p:nvPr/>
        </p:nvSpPr>
        <p:spPr>
          <a:xfrm>
            <a:off x="5614530" y="15659233"/>
            <a:ext cx="2746960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FA45C890-A48D-49CF-AD90-2AA432EAF885}"/>
              </a:ext>
            </a:extLst>
          </p:cNvPr>
          <p:cNvSpPr/>
          <p:nvPr/>
        </p:nvSpPr>
        <p:spPr>
          <a:xfrm>
            <a:off x="4269343" y="15645740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Triangle 45">
            <a:extLst>
              <a:ext uri="{FF2B5EF4-FFF2-40B4-BE49-F238E27FC236}">
                <a16:creationId xmlns:a16="http://schemas.microsoft.com/office/drawing/2014/main" id="{CF9806CA-118C-4542-A6A3-99C5872FE087}"/>
              </a:ext>
            </a:extLst>
          </p:cNvPr>
          <p:cNvSpPr/>
          <p:nvPr/>
        </p:nvSpPr>
        <p:spPr>
          <a:xfrm rot="5400000">
            <a:off x="4568028" y="15619000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37" name="Block Arc 136">
            <a:extLst>
              <a:ext uri="{FF2B5EF4-FFF2-40B4-BE49-F238E27FC236}">
                <a16:creationId xmlns:a16="http://schemas.microsoft.com/office/drawing/2014/main" id="{E8CB2FC4-8657-47F1-AEFC-375C85083936}"/>
              </a:ext>
            </a:extLst>
          </p:cNvPr>
          <p:cNvSpPr/>
          <p:nvPr/>
        </p:nvSpPr>
        <p:spPr>
          <a:xfrm rot="16200000">
            <a:off x="1114787" y="2881053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D82BF63B-2568-4EA1-94BB-32DFEBECA0A7}"/>
              </a:ext>
            </a:extLst>
          </p:cNvPr>
          <p:cNvSpPr/>
          <p:nvPr/>
        </p:nvSpPr>
        <p:spPr>
          <a:xfrm>
            <a:off x="2469892" y="4741788"/>
            <a:ext cx="2848044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DD57055C-4F80-4C48-BB5A-4AF64246F295}"/>
              </a:ext>
            </a:extLst>
          </p:cNvPr>
          <p:cNvSpPr/>
          <p:nvPr/>
        </p:nvSpPr>
        <p:spPr>
          <a:xfrm>
            <a:off x="2534846" y="2589012"/>
            <a:ext cx="552952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0" name="Triangle 45">
            <a:extLst>
              <a:ext uri="{FF2B5EF4-FFF2-40B4-BE49-F238E27FC236}">
                <a16:creationId xmlns:a16="http://schemas.microsoft.com/office/drawing/2014/main" id="{875C0A1A-FCC8-46D9-9E6E-5AA882954BC5}"/>
              </a:ext>
            </a:extLst>
          </p:cNvPr>
          <p:cNvSpPr/>
          <p:nvPr/>
        </p:nvSpPr>
        <p:spPr>
          <a:xfrm rot="5400000">
            <a:off x="2851998" y="2490606"/>
            <a:ext cx="938427" cy="879299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D00C2EF1-1C3F-49F9-AFCE-05F130CB6FDD}"/>
              </a:ext>
            </a:extLst>
          </p:cNvPr>
          <p:cNvSpPr/>
          <p:nvPr/>
        </p:nvSpPr>
        <p:spPr>
          <a:xfrm>
            <a:off x="6536911" y="2590811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Triangle 45">
            <a:extLst>
              <a:ext uri="{FF2B5EF4-FFF2-40B4-BE49-F238E27FC236}">
                <a16:creationId xmlns:a16="http://schemas.microsoft.com/office/drawing/2014/main" id="{3F0034C3-DE5F-45BE-B34B-2D0FB2CED0A6}"/>
              </a:ext>
            </a:extLst>
          </p:cNvPr>
          <p:cNvSpPr/>
          <p:nvPr/>
        </p:nvSpPr>
        <p:spPr>
          <a:xfrm rot="5400000">
            <a:off x="6769475" y="2540347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D9AD3E-7399-40F3-B239-DCF1677148D3}"/>
              </a:ext>
            </a:extLst>
          </p:cNvPr>
          <p:cNvSpPr txBox="1"/>
          <p:nvPr/>
        </p:nvSpPr>
        <p:spPr>
          <a:xfrm>
            <a:off x="200407" y="15599395"/>
            <a:ext cx="407644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Successful GCSE’s</a:t>
            </a:r>
          </a:p>
          <a:p>
            <a:r>
              <a:rPr lang="en-GB" sz="1400" dirty="0"/>
              <a:t>Grade 6 in the relevant separate Science</a:t>
            </a:r>
          </a:p>
          <a:p>
            <a:r>
              <a:rPr lang="en-GB" sz="1400" dirty="0"/>
              <a:t>Or</a:t>
            </a:r>
          </a:p>
          <a:p>
            <a:r>
              <a:rPr lang="en-GB" sz="1400" dirty="0"/>
              <a:t>Grade 7-6 in Combined Science</a:t>
            </a:r>
          </a:p>
          <a:p>
            <a:endParaRPr lang="en-GB" sz="1400" dirty="0"/>
          </a:p>
          <a:p>
            <a:r>
              <a:rPr lang="en-GB" sz="1400" dirty="0"/>
              <a:t>Level  or above in English Language OR Literature + Maths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6664F3A-7AC9-4DDC-8CDF-05857FEE396C}"/>
              </a:ext>
            </a:extLst>
          </p:cNvPr>
          <p:cNvSpPr txBox="1"/>
          <p:nvPr/>
        </p:nvSpPr>
        <p:spPr>
          <a:xfrm>
            <a:off x="1480076" y="13695652"/>
            <a:ext cx="1786068" cy="79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7ED6A82-DBCA-4DAF-BAF2-994252B4EECC}"/>
              </a:ext>
            </a:extLst>
          </p:cNvPr>
          <p:cNvSpPr txBox="1"/>
          <p:nvPr/>
        </p:nvSpPr>
        <p:spPr>
          <a:xfrm>
            <a:off x="3349409" y="14383035"/>
            <a:ext cx="2348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2 Amount of Substance</a:t>
            </a:r>
            <a:endParaRPr lang="en-GB" sz="18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FFEC4FF-7257-46B8-878B-273CCA82C89F}"/>
              </a:ext>
            </a:extLst>
          </p:cNvPr>
          <p:cNvSpPr txBox="1"/>
          <p:nvPr/>
        </p:nvSpPr>
        <p:spPr>
          <a:xfrm>
            <a:off x="4596129" y="13041157"/>
            <a:ext cx="3696255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1DB571FA-DE0C-4FA1-B967-424ADC496D42}"/>
              </a:ext>
            </a:extLst>
          </p:cNvPr>
          <p:cNvSpPr txBox="1"/>
          <p:nvPr/>
        </p:nvSpPr>
        <p:spPr>
          <a:xfrm>
            <a:off x="-49738" y="16674354"/>
            <a:ext cx="113425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D330E8BA-81CA-48E0-B3E2-8D05B4FB9AB7}"/>
              </a:ext>
            </a:extLst>
          </p:cNvPr>
          <p:cNvSpPr txBox="1"/>
          <p:nvPr/>
        </p:nvSpPr>
        <p:spPr>
          <a:xfrm>
            <a:off x="7534069" y="1960457"/>
            <a:ext cx="196744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University Options, including:</a:t>
            </a:r>
          </a:p>
          <a:p>
            <a:r>
              <a:rPr lang="en-GB" sz="1400" b="1" dirty="0"/>
              <a:t>BSc in Chemistry</a:t>
            </a:r>
          </a:p>
          <a:p>
            <a:r>
              <a:rPr lang="en-GB" sz="1400" b="1" dirty="0"/>
              <a:t>MB BSC in Medicine</a:t>
            </a:r>
          </a:p>
          <a:p>
            <a:r>
              <a:rPr lang="en-GB" sz="1400" b="1" dirty="0"/>
              <a:t>BSc in Applied Science</a:t>
            </a:r>
          </a:p>
          <a:p>
            <a:r>
              <a:rPr lang="en-GB" sz="1400" b="1" dirty="0"/>
              <a:t>BSC in Cosmetic Science</a:t>
            </a:r>
          </a:p>
          <a:p>
            <a:r>
              <a:rPr lang="en-GB" sz="1400" b="1" dirty="0"/>
              <a:t>BSc In Chemical Science with Level 6 degree in apprenticeship</a:t>
            </a:r>
          </a:p>
          <a:p>
            <a:r>
              <a:rPr lang="en-GB" sz="1400" b="1" dirty="0" err="1"/>
              <a:t>FdSc</a:t>
            </a:r>
            <a:r>
              <a:rPr lang="en-GB" sz="1400" b="1" dirty="0"/>
              <a:t> or HND with level 5 apprenticeship</a:t>
            </a:r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5" name="Picture 8" descr="Wexham School - Home">
            <a:extLst>
              <a:ext uri="{FF2B5EF4-FFF2-40B4-BE49-F238E27FC236}">
                <a16:creationId xmlns:a16="http://schemas.microsoft.com/office/drawing/2014/main" id="{CABAB6B6-41AC-4385-A915-2B81784D1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490" y="203090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D04FED6C-9D30-4DB1-B95C-9F7CCAD1B455}"/>
              </a:ext>
            </a:extLst>
          </p:cNvPr>
          <p:cNvSpPr txBox="1"/>
          <p:nvPr/>
        </p:nvSpPr>
        <p:spPr>
          <a:xfrm>
            <a:off x="3710603" y="2050804"/>
            <a:ext cx="217119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Careers, including:</a:t>
            </a:r>
          </a:p>
          <a:p>
            <a:r>
              <a:rPr lang="en-GB" sz="1400" b="1" dirty="0"/>
              <a:t>Pharmacist, Forensic Scientist, Chemical Engineer, Finance Analyst, Dentist and Lawyer</a:t>
            </a:r>
          </a:p>
          <a:p>
            <a:endParaRPr lang="en-GB" sz="1400" dirty="0"/>
          </a:p>
          <a:p>
            <a:endParaRPr lang="en-GB" sz="1400" dirty="0"/>
          </a:p>
        </p:txBody>
      </p:sp>
      <p:pic>
        <p:nvPicPr>
          <p:cNvPr id="62" name="Graphic 61" descr="Graduation cap with solid fill">
            <a:extLst>
              <a:ext uri="{FF2B5EF4-FFF2-40B4-BE49-F238E27FC236}">
                <a16:creationId xmlns:a16="http://schemas.microsoft.com/office/drawing/2014/main" id="{DF204A26-234D-4F28-A9DB-84C0B0C2C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91980" y="1585658"/>
            <a:ext cx="914400" cy="9144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0D5E4EF-F504-496D-910D-C23A5740E015}"/>
              </a:ext>
            </a:extLst>
          </p:cNvPr>
          <p:cNvSpPr txBox="1"/>
          <p:nvPr/>
        </p:nvSpPr>
        <p:spPr>
          <a:xfrm>
            <a:off x="5246510" y="14341075"/>
            <a:ext cx="23881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1 Atomic Structure</a:t>
            </a:r>
            <a:endParaRPr lang="en-GB" sz="18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E5919AD-3EE3-4A08-B4E0-EFA08F5BE4E3}"/>
              </a:ext>
            </a:extLst>
          </p:cNvPr>
          <p:cNvSpPr txBox="1"/>
          <p:nvPr/>
        </p:nvSpPr>
        <p:spPr>
          <a:xfrm>
            <a:off x="5237045" y="12687192"/>
            <a:ext cx="2022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Introduction to Organic Chemistry</a:t>
            </a:r>
            <a:endParaRPr lang="en-GB" sz="1800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1A775F8-3874-44DF-A805-E6BE96753734}"/>
              </a:ext>
            </a:extLst>
          </p:cNvPr>
          <p:cNvSpPr txBox="1"/>
          <p:nvPr/>
        </p:nvSpPr>
        <p:spPr>
          <a:xfrm>
            <a:off x="2270031" y="12876472"/>
            <a:ext cx="2399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Organic Topic 2 Alkanes</a:t>
            </a:r>
            <a:endParaRPr lang="en-GB" sz="18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BACC6F7-639E-45CB-87BE-A102D9C3669F}"/>
              </a:ext>
            </a:extLst>
          </p:cNvPr>
          <p:cNvSpPr txBox="1"/>
          <p:nvPr/>
        </p:nvSpPr>
        <p:spPr>
          <a:xfrm>
            <a:off x="1213062" y="14724773"/>
            <a:ext cx="2289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Topic 2 Amount of Substance (continued)</a:t>
            </a:r>
            <a:endParaRPr lang="en-GB" sz="1800" dirty="0"/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A0B05594-1533-4C48-8F1A-F4AF40B96388}"/>
              </a:ext>
            </a:extLst>
          </p:cNvPr>
          <p:cNvCxnSpPr>
            <a:cxnSpLocks/>
          </p:cNvCxnSpPr>
          <p:nvPr/>
        </p:nvCxnSpPr>
        <p:spPr>
          <a:xfrm flipV="1">
            <a:off x="1084515" y="13616080"/>
            <a:ext cx="319590" cy="2878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BFD2A9A1-75C9-424D-B624-573DCCDB9426}"/>
              </a:ext>
            </a:extLst>
          </p:cNvPr>
          <p:cNvSpPr txBox="1"/>
          <p:nvPr/>
        </p:nvSpPr>
        <p:spPr>
          <a:xfrm rot="16200000">
            <a:off x="-838509" y="12117330"/>
            <a:ext cx="2682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3 Bonding</a:t>
            </a:r>
            <a:endParaRPr lang="en-GB" sz="1800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A2113F2-E86D-4197-B146-DBD58C9D5D8E}"/>
              </a:ext>
            </a:extLst>
          </p:cNvPr>
          <p:cNvSpPr txBox="1"/>
          <p:nvPr/>
        </p:nvSpPr>
        <p:spPr>
          <a:xfrm rot="1157444">
            <a:off x="8525" y="13960725"/>
            <a:ext cx="2083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Organic Topic 3 Halogenoalkane</a:t>
            </a:r>
            <a:endParaRPr lang="en-GB" sz="18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16951CA-4B50-4CE1-825E-45768859BF77}"/>
              </a:ext>
            </a:extLst>
          </p:cNvPr>
          <p:cNvSpPr txBox="1"/>
          <p:nvPr/>
        </p:nvSpPr>
        <p:spPr>
          <a:xfrm>
            <a:off x="6428" y="10476909"/>
            <a:ext cx="144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Organic Topic 4 Alkenes</a:t>
            </a:r>
            <a:endParaRPr lang="en-GB" sz="18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8DC641E5-0057-4997-9C5A-9C3FE0DC7D00}"/>
              </a:ext>
            </a:extLst>
          </p:cNvPr>
          <p:cNvSpPr txBox="1"/>
          <p:nvPr/>
        </p:nvSpPr>
        <p:spPr>
          <a:xfrm>
            <a:off x="1559956" y="11997519"/>
            <a:ext cx="1899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4 Energetics</a:t>
            </a:r>
            <a:endParaRPr lang="en-GB" sz="1800" dirty="0"/>
          </a:p>
        </p:txBody>
      </p: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B91D5B3C-2AF6-4BBA-8203-82A60053BA98}"/>
              </a:ext>
            </a:extLst>
          </p:cNvPr>
          <p:cNvCxnSpPr>
            <a:cxnSpLocks/>
          </p:cNvCxnSpPr>
          <p:nvPr/>
        </p:nvCxnSpPr>
        <p:spPr>
          <a:xfrm flipV="1">
            <a:off x="1951093" y="11483963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>
            <a:extLst>
              <a:ext uri="{FF2B5EF4-FFF2-40B4-BE49-F238E27FC236}">
                <a16:creationId xmlns:a16="http://schemas.microsoft.com/office/drawing/2014/main" id="{8E08B30D-DD56-443B-B95B-E84A05F18EF3}"/>
              </a:ext>
            </a:extLst>
          </p:cNvPr>
          <p:cNvSpPr txBox="1"/>
          <p:nvPr/>
        </p:nvSpPr>
        <p:spPr>
          <a:xfrm>
            <a:off x="2881562" y="12204806"/>
            <a:ext cx="153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5 Kinetics</a:t>
            </a:r>
            <a:endParaRPr lang="en-GB" sz="18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B6E010FF-F3B2-4E18-97A1-9E712CD10DD0}"/>
              </a:ext>
            </a:extLst>
          </p:cNvPr>
          <p:cNvSpPr txBox="1"/>
          <p:nvPr/>
        </p:nvSpPr>
        <p:spPr>
          <a:xfrm>
            <a:off x="1975148" y="10538469"/>
            <a:ext cx="14763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Organic Topic 5 Alcohols</a:t>
            </a:r>
            <a:endParaRPr lang="en-GB" sz="1800" dirty="0"/>
          </a:p>
        </p:txBody>
      </p: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CB7740A1-A3B8-40CF-9536-00AB9E9814E9}"/>
              </a:ext>
            </a:extLst>
          </p:cNvPr>
          <p:cNvCxnSpPr>
            <a:cxnSpLocks/>
          </p:cNvCxnSpPr>
          <p:nvPr/>
        </p:nvCxnSpPr>
        <p:spPr>
          <a:xfrm>
            <a:off x="4281585" y="11178847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85B73D1E-2E81-4370-9E76-314D216DBEF8}"/>
              </a:ext>
            </a:extLst>
          </p:cNvPr>
          <p:cNvSpPr txBox="1"/>
          <p:nvPr/>
        </p:nvSpPr>
        <p:spPr>
          <a:xfrm>
            <a:off x="3350463" y="10569926"/>
            <a:ext cx="218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Organic Topic 6 Organic Analysis</a:t>
            </a:r>
            <a:endParaRPr lang="en-GB" sz="1800" dirty="0"/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7C48C19D-8B5C-47B3-97E6-74EAB9CDD1B6}"/>
              </a:ext>
            </a:extLst>
          </p:cNvPr>
          <p:cNvCxnSpPr>
            <a:cxnSpLocks/>
          </p:cNvCxnSpPr>
          <p:nvPr/>
        </p:nvCxnSpPr>
        <p:spPr>
          <a:xfrm flipV="1">
            <a:off x="3577979" y="11665722"/>
            <a:ext cx="0" cy="55028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506E256A-2216-4768-910E-0BC9B23AE7BA}"/>
              </a:ext>
            </a:extLst>
          </p:cNvPr>
          <p:cNvCxnSpPr>
            <a:cxnSpLocks/>
          </p:cNvCxnSpPr>
          <p:nvPr/>
        </p:nvCxnSpPr>
        <p:spPr>
          <a:xfrm>
            <a:off x="7146511" y="8859524"/>
            <a:ext cx="0" cy="5782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40756709-E598-4981-8E74-EDC516E5FF89}"/>
              </a:ext>
            </a:extLst>
          </p:cNvPr>
          <p:cNvCxnSpPr>
            <a:cxnSpLocks/>
          </p:cNvCxnSpPr>
          <p:nvPr/>
        </p:nvCxnSpPr>
        <p:spPr>
          <a:xfrm flipV="1">
            <a:off x="6356862" y="9373271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>
            <a:extLst>
              <a:ext uri="{FF2B5EF4-FFF2-40B4-BE49-F238E27FC236}">
                <a16:creationId xmlns:a16="http://schemas.microsoft.com/office/drawing/2014/main" id="{11C71444-FB63-45A1-895C-D4250C0D99D5}"/>
              </a:ext>
            </a:extLst>
          </p:cNvPr>
          <p:cNvCxnSpPr>
            <a:cxnSpLocks/>
          </p:cNvCxnSpPr>
          <p:nvPr/>
        </p:nvCxnSpPr>
        <p:spPr>
          <a:xfrm>
            <a:off x="4848052" y="889501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Connector 121">
            <a:extLst>
              <a:ext uri="{FF2B5EF4-FFF2-40B4-BE49-F238E27FC236}">
                <a16:creationId xmlns:a16="http://schemas.microsoft.com/office/drawing/2014/main" id="{90AA2ADC-700A-4E75-9A77-B2961ED4B75F}"/>
              </a:ext>
            </a:extLst>
          </p:cNvPr>
          <p:cNvCxnSpPr>
            <a:cxnSpLocks/>
          </p:cNvCxnSpPr>
          <p:nvPr/>
        </p:nvCxnSpPr>
        <p:spPr>
          <a:xfrm flipV="1">
            <a:off x="4084234" y="9373271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Straight Connector 128">
            <a:extLst>
              <a:ext uri="{FF2B5EF4-FFF2-40B4-BE49-F238E27FC236}">
                <a16:creationId xmlns:a16="http://schemas.microsoft.com/office/drawing/2014/main" id="{E6968E4D-38C5-4220-86CD-1A62871FCA0B}"/>
              </a:ext>
            </a:extLst>
          </p:cNvPr>
          <p:cNvCxnSpPr>
            <a:cxnSpLocks/>
          </p:cNvCxnSpPr>
          <p:nvPr/>
        </p:nvCxnSpPr>
        <p:spPr>
          <a:xfrm>
            <a:off x="641810" y="8159846"/>
            <a:ext cx="438532" cy="3781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6A2C1EE9-8010-4D0F-AF96-A6223C96F034}"/>
              </a:ext>
            </a:extLst>
          </p:cNvPr>
          <p:cNvCxnSpPr>
            <a:cxnSpLocks/>
          </p:cNvCxnSpPr>
          <p:nvPr/>
        </p:nvCxnSpPr>
        <p:spPr>
          <a:xfrm>
            <a:off x="1404105" y="6588939"/>
            <a:ext cx="223773" cy="63969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Connector 142">
            <a:extLst>
              <a:ext uri="{FF2B5EF4-FFF2-40B4-BE49-F238E27FC236}">
                <a16:creationId xmlns:a16="http://schemas.microsoft.com/office/drawing/2014/main" id="{FFF06B80-9EC7-4D83-8448-18C7CA9FF2D0}"/>
              </a:ext>
            </a:extLst>
          </p:cNvPr>
          <p:cNvCxnSpPr>
            <a:cxnSpLocks/>
          </p:cNvCxnSpPr>
          <p:nvPr/>
        </p:nvCxnSpPr>
        <p:spPr>
          <a:xfrm flipV="1">
            <a:off x="2270031" y="7228629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>
            <a:extLst>
              <a:ext uri="{FF2B5EF4-FFF2-40B4-BE49-F238E27FC236}">
                <a16:creationId xmlns:a16="http://schemas.microsoft.com/office/drawing/2014/main" id="{3A54A41F-8280-412A-9243-DE4525B77888}"/>
              </a:ext>
            </a:extLst>
          </p:cNvPr>
          <p:cNvCxnSpPr>
            <a:cxnSpLocks/>
          </p:cNvCxnSpPr>
          <p:nvPr/>
        </p:nvCxnSpPr>
        <p:spPr>
          <a:xfrm flipV="1">
            <a:off x="3494971" y="7242142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8D89FF02-137A-47D5-ABF4-4F53366A411C}"/>
              </a:ext>
            </a:extLst>
          </p:cNvPr>
          <p:cNvSpPr txBox="1"/>
          <p:nvPr/>
        </p:nvSpPr>
        <p:spPr>
          <a:xfrm>
            <a:off x="6446038" y="5527902"/>
            <a:ext cx="1558130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EXAMS</a:t>
            </a:r>
          </a:p>
        </p:txBody>
      </p: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E8A9A889-4483-4CAF-89F9-9C9005FAC572}"/>
              </a:ext>
            </a:extLst>
          </p:cNvPr>
          <p:cNvCxnSpPr>
            <a:cxnSpLocks/>
          </p:cNvCxnSpPr>
          <p:nvPr/>
        </p:nvCxnSpPr>
        <p:spPr>
          <a:xfrm flipV="1">
            <a:off x="5400695" y="11709413"/>
            <a:ext cx="0" cy="4337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74FA1E79-CC9B-4A52-919F-6AA823761DB7}"/>
              </a:ext>
            </a:extLst>
          </p:cNvPr>
          <p:cNvSpPr txBox="1"/>
          <p:nvPr/>
        </p:nvSpPr>
        <p:spPr>
          <a:xfrm>
            <a:off x="4442542" y="12085668"/>
            <a:ext cx="2276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Topic 6 Chemical Equilibria</a:t>
            </a:r>
            <a:endParaRPr lang="en-GB" sz="1800" dirty="0"/>
          </a:p>
        </p:txBody>
      </p: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EB9C9B65-D920-4331-BA62-59EDB2B85613}"/>
              </a:ext>
            </a:extLst>
          </p:cNvPr>
          <p:cNvCxnSpPr>
            <a:cxnSpLocks/>
          </p:cNvCxnSpPr>
          <p:nvPr/>
        </p:nvCxnSpPr>
        <p:spPr>
          <a:xfrm flipV="1">
            <a:off x="1216880" y="9148670"/>
            <a:ext cx="187225" cy="414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>
            <a:extLst>
              <a:ext uri="{FF2B5EF4-FFF2-40B4-BE49-F238E27FC236}">
                <a16:creationId xmlns:a16="http://schemas.microsoft.com/office/drawing/2014/main" id="{A21806CB-FCCF-49E9-BB60-9BBE985BD703}"/>
              </a:ext>
            </a:extLst>
          </p:cNvPr>
          <p:cNvCxnSpPr>
            <a:cxnSpLocks/>
          </p:cNvCxnSpPr>
          <p:nvPr/>
        </p:nvCxnSpPr>
        <p:spPr>
          <a:xfrm>
            <a:off x="5298860" y="6623858"/>
            <a:ext cx="8353" cy="72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>
            <a:extLst>
              <a:ext uri="{FF2B5EF4-FFF2-40B4-BE49-F238E27FC236}">
                <a16:creationId xmlns:a16="http://schemas.microsoft.com/office/drawing/2014/main" id="{732B91E2-D3BB-4520-8D13-B1543288A1F6}"/>
              </a:ext>
            </a:extLst>
          </p:cNvPr>
          <p:cNvCxnSpPr>
            <a:cxnSpLocks/>
          </p:cNvCxnSpPr>
          <p:nvPr/>
        </p:nvCxnSpPr>
        <p:spPr>
          <a:xfrm flipV="1">
            <a:off x="4704348" y="7348021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>
            <a:extLst>
              <a:ext uri="{FF2B5EF4-FFF2-40B4-BE49-F238E27FC236}">
                <a16:creationId xmlns:a16="http://schemas.microsoft.com/office/drawing/2014/main" id="{5B8FA282-4AAF-4AE9-ADD8-407AFC2D3144}"/>
              </a:ext>
            </a:extLst>
          </p:cNvPr>
          <p:cNvCxnSpPr>
            <a:cxnSpLocks/>
          </p:cNvCxnSpPr>
          <p:nvPr/>
        </p:nvCxnSpPr>
        <p:spPr>
          <a:xfrm>
            <a:off x="6972904" y="6580944"/>
            <a:ext cx="5460" cy="4892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D3AD4B6-1B2B-4302-BF1B-A3F77D8F65E9}"/>
              </a:ext>
            </a:extLst>
          </p:cNvPr>
          <p:cNvCxnSpPr>
            <a:cxnSpLocks/>
          </p:cNvCxnSpPr>
          <p:nvPr/>
        </p:nvCxnSpPr>
        <p:spPr>
          <a:xfrm flipH="1" flipV="1">
            <a:off x="8549698" y="6301863"/>
            <a:ext cx="416629" cy="142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Box 150">
            <a:extLst>
              <a:ext uri="{FF2B5EF4-FFF2-40B4-BE49-F238E27FC236}">
                <a16:creationId xmlns:a16="http://schemas.microsoft.com/office/drawing/2014/main" id="{5C6EB790-E3EB-442F-8A78-8A77B36E457E}"/>
              </a:ext>
            </a:extLst>
          </p:cNvPr>
          <p:cNvSpPr txBox="1"/>
          <p:nvPr/>
        </p:nvSpPr>
        <p:spPr>
          <a:xfrm>
            <a:off x="6208656" y="12078990"/>
            <a:ext cx="218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6 </a:t>
            </a:r>
            <a:r>
              <a:rPr lang="en-GB" sz="1800" dirty="0">
                <a:solidFill>
                  <a:srgbClr val="242424"/>
                </a:solidFill>
                <a:latin typeface="Aptos Narrow"/>
              </a:rPr>
              <a:t>and </a:t>
            </a:r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Topic 7</a:t>
            </a:r>
            <a:endParaRPr lang="en-GB" sz="2400" dirty="0"/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872CF30-C0C4-4CE3-8DD2-3107965859C2}"/>
              </a:ext>
            </a:extLst>
          </p:cNvPr>
          <p:cNvSpPr txBox="1"/>
          <p:nvPr/>
        </p:nvSpPr>
        <p:spPr>
          <a:xfrm rot="19066978">
            <a:off x="8192778" y="11183370"/>
            <a:ext cx="218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Inorganic Topic 3 Group 7</a:t>
            </a:r>
            <a:endParaRPr lang="en-GB" sz="4000" dirty="0"/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5DC0380B-CC81-49F9-AC81-88325B1B2C71}"/>
              </a:ext>
            </a:extLst>
          </p:cNvPr>
          <p:cNvSpPr txBox="1"/>
          <p:nvPr/>
        </p:nvSpPr>
        <p:spPr>
          <a:xfrm>
            <a:off x="5378041" y="9781934"/>
            <a:ext cx="2383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Aptos Narrow"/>
              </a:rPr>
              <a:t>Year 13 Physical Topic 1 </a:t>
            </a:r>
            <a:r>
              <a:rPr lang="en-GB" sz="1800" b="0" i="0" dirty="0" err="1">
                <a:solidFill>
                  <a:schemeClr val="bg1"/>
                </a:solidFill>
                <a:effectLst/>
                <a:highlight>
                  <a:srgbClr val="008000"/>
                </a:highlight>
                <a:latin typeface="Aptos Narrow"/>
              </a:rPr>
              <a:t>Thermodyamics</a:t>
            </a:r>
            <a:endParaRPr lang="en-GB" sz="4000" dirty="0">
              <a:solidFill>
                <a:schemeClr val="bg1"/>
              </a:solidFill>
              <a:highlight>
                <a:srgbClr val="008000"/>
              </a:highlight>
            </a:endParaRP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30BD33D2-AFB5-4352-9591-1A02B28AA87E}"/>
              </a:ext>
            </a:extLst>
          </p:cNvPr>
          <p:cNvSpPr txBox="1"/>
          <p:nvPr/>
        </p:nvSpPr>
        <p:spPr>
          <a:xfrm>
            <a:off x="2992155" y="9812700"/>
            <a:ext cx="218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  <a:latin typeface="Aptos Narrow"/>
              </a:rPr>
              <a:t>Year</a:t>
            </a:r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Aptos Narrow"/>
              </a:rPr>
              <a:t> 13 Organic Topic 2 Optical Isomerism</a:t>
            </a:r>
            <a:endParaRPr lang="en-GB" sz="4000" dirty="0">
              <a:solidFill>
                <a:schemeClr val="bg1"/>
              </a:solidFill>
              <a:highlight>
                <a:srgbClr val="008000"/>
              </a:highlight>
            </a:endParaRP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9B0806BC-47EC-428C-B0F4-D42541C08A99}"/>
              </a:ext>
            </a:extLst>
          </p:cNvPr>
          <p:cNvSpPr txBox="1"/>
          <p:nvPr/>
        </p:nvSpPr>
        <p:spPr>
          <a:xfrm>
            <a:off x="3588507" y="8292804"/>
            <a:ext cx="24645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chemeClr val="bg1"/>
                </a:solidFill>
                <a:effectLst/>
                <a:highlight>
                  <a:srgbClr val="008000"/>
                </a:highlight>
                <a:latin typeface="Aptos Narrow"/>
              </a:rPr>
              <a:t>Year 13 Organic Topic 1 Aldehyde and ketones</a:t>
            </a:r>
            <a:endParaRPr lang="en-GB" sz="4000" dirty="0">
              <a:solidFill>
                <a:schemeClr val="bg1"/>
              </a:solidFill>
              <a:highlight>
                <a:srgbClr val="008000"/>
              </a:highlight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43402E9B-6008-491E-B318-E8A0D929BD44}"/>
              </a:ext>
            </a:extLst>
          </p:cNvPr>
          <p:cNvSpPr txBox="1"/>
          <p:nvPr/>
        </p:nvSpPr>
        <p:spPr>
          <a:xfrm>
            <a:off x="5156110" y="10609359"/>
            <a:ext cx="2184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Inorganic Topic 2 Group 2</a:t>
            </a:r>
            <a:endParaRPr lang="en-GB" sz="3200" dirty="0"/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32845E03-9B8F-41DB-BD99-9EABC48BEF49}"/>
              </a:ext>
            </a:extLst>
          </p:cNvPr>
          <p:cNvSpPr txBox="1"/>
          <p:nvPr/>
        </p:nvSpPr>
        <p:spPr>
          <a:xfrm>
            <a:off x="6007266" y="8280564"/>
            <a:ext cx="2462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highlight>
                  <a:srgbClr val="008000"/>
                </a:highlight>
                <a:latin typeface="Aptos Narrow"/>
              </a:rPr>
              <a:t>Inorganic Topic 1 and Year 13 Physical Topic 1</a:t>
            </a:r>
          </a:p>
        </p:txBody>
      </p:sp>
      <p:cxnSp>
        <p:nvCxnSpPr>
          <p:cNvPr id="160" name="Straight Connector 159">
            <a:extLst>
              <a:ext uri="{FF2B5EF4-FFF2-40B4-BE49-F238E27FC236}">
                <a16:creationId xmlns:a16="http://schemas.microsoft.com/office/drawing/2014/main" id="{28CAA509-E062-4FEB-9F32-297A601CB5F8}"/>
              </a:ext>
            </a:extLst>
          </p:cNvPr>
          <p:cNvCxnSpPr>
            <a:cxnSpLocks/>
          </p:cNvCxnSpPr>
          <p:nvPr/>
        </p:nvCxnSpPr>
        <p:spPr>
          <a:xfrm flipV="1">
            <a:off x="7238688" y="11721937"/>
            <a:ext cx="0" cy="4086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Connector 160">
            <a:extLst>
              <a:ext uri="{FF2B5EF4-FFF2-40B4-BE49-F238E27FC236}">
                <a16:creationId xmlns:a16="http://schemas.microsoft.com/office/drawing/2014/main" id="{2290AF77-1147-4C0D-B8DD-9954DD558F9F}"/>
              </a:ext>
            </a:extLst>
          </p:cNvPr>
          <p:cNvCxnSpPr>
            <a:cxnSpLocks/>
          </p:cNvCxnSpPr>
          <p:nvPr/>
        </p:nvCxnSpPr>
        <p:spPr>
          <a:xfrm>
            <a:off x="6053040" y="10971422"/>
            <a:ext cx="0" cy="5782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Straight Connector 161">
            <a:extLst>
              <a:ext uri="{FF2B5EF4-FFF2-40B4-BE49-F238E27FC236}">
                <a16:creationId xmlns:a16="http://schemas.microsoft.com/office/drawing/2014/main" id="{86124160-1E12-45DE-B0A7-5246D84D9610}"/>
              </a:ext>
            </a:extLst>
          </p:cNvPr>
          <p:cNvCxnSpPr>
            <a:cxnSpLocks/>
          </p:cNvCxnSpPr>
          <p:nvPr/>
        </p:nvCxnSpPr>
        <p:spPr>
          <a:xfrm flipH="1" flipV="1">
            <a:off x="8480342" y="11289501"/>
            <a:ext cx="314361" cy="2858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" name="TextBox 162">
            <a:extLst>
              <a:ext uri="{FF2B5EF4-FFF2-40B4-BE49-F238E27FC236}">
                <a16:creationId xmlns:a16="http://schemas.microsoft.com/office/drawing/2014/main" id="{4C877937-1A87-4A52-81EB-F2A6AF9C5470}"/>
              </a:ext>
            </a:extLst>
          </p:cNvPr>
          <p:cNvSpPr txBox="1"/>
          <p:nvPr/>
        </p:nvSpPr>
        <p:spPr>
          <a:xfrm>
            <a:off x="4269325" y="7732172"/>
            <a:ext cx="144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4 </a:t>
            </a:r>
            <a:r>
              <a:rPr lang="en-GB" sz="1600" dirty="0">
                <a:solidFill>
                  <a:srgbClr val="242424"/>
                </a:solidFill>
                <a:latin typeface="Aptos Narrow"/>
              </a:rPr>
              <a:t>and </a:t>
            </a:r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Topic 5</a:t>
            </a:r>
            <a:endParaRPr lang="en-GB" sz="2800" dirty="0"/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C5500A33-EEB3-4F52-B670-49C90F47C3D7}"/>
              </a:ext>
            </a:extLst>
          </p:cNvPr>
          <p:cNvSpPr txBox="1"/>
          <p:nvPr/>
        </p:nvSpPr>
        <p:spPr>
          <a:xfrm>
            <a:off x="3052559" y="7601792"/>
            <a:ext cx="144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Physical Topic 3</a:t>
            </a:r>
            <a:endParaRPr lang="en-GB" sz="2800" dirty="0"/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ACD20EFF-4C67-44A0-8340-5B345048BAF5}"/>
              </a:ext>
            </a:extLst>
          </p:cNvPr>
          <p:cNvSpPr txBox="1"/>
          <p:nvPr/>
        </p:nvSpPr>
        <p:spPr>
          <a:xfrm>
            <a:off x="7586018" y="7646546"/>
            <a:ext cx="18278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Inorganic Topic 2 Transition Metals</a:t>
            </a:r>
            <a:endParaRPr lang="en-GB" sz="2800" dirty="0"/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9A904E65-DF29-49F3-9A9C-9B3D0F3D397D}"/>
              </a:ext>
            </a:extLst>
          </p:cNvPr>
          <p:cNvSpPr txBox="1"/>
          <p:nvPr/>
        </p:nvSpPr>
        <p:spPr>
          <a:xfrm>
            <a:off x="4921810" y="5900356"/>
            <a:ext cx="144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Physical Topic and Inorganic Topic 1</a:t>
            </a:r>
            <a:endParaRPr lang="en-GB" sz="2800" dirty="0"/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6B0225E6-7A5A-428E-8D26-F7EB1BCBBA62}"/>
              </a:ext>
            </a:extLst>
          </p:cNvPr>
          <p:cNvSpPr txBox="1"/>
          <p:nvPr/>
        </p:nvSpPr>
        <p:spPr>
          <a:xfrm>
            <a:off x="5664059" y="7730007"/>
            <a:ext cx="144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6 and Topic 7</a:t>
            </a:r>
            <a:endParaRPr lang="en-GB" sz="2800" dirty="0"/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63AEB820-6211-461B-AF3D-470485117355}"/>
              </a:ext>
            </a:extLst>
          </p:cNvPr>
          <p:cNvSpPr txBox="1"/>
          <p:nvPr/>
        </p:nvSpPr>
        <p:spPr>
          <a:xfrm rot="17995268">
            <a:off x="-270788" y="7327640"/>
            <a:ext cx="17581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2 Rate Equation </a:t>
            </a:r>
            <a:endParaRPr lang="en-GB" sz="3200" dirty="0"/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9A6C3325-E8CE-4E89-87C6-66D2A08D15E1}"/>
              </a:ext>
            </a:extLst>
          </p:cNvPr>
          <p:cNvSpPr txBox="1"/>
          <p:nvPr/>
        </p:nvSpPr>
        <p:spPr>
          <a:xfrm>
            <a:off x="3138883" y="6162896"/>
            <a:ext cx="1938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Physical Topic 4 Electrode Potentials</a:t>
            </a:r>
            <a:endParaRPr lang="en-GB" sz="2800" dirty="0"/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27CE8A79-181C-4E9D-9AC0-A1D4E9152A45}"/>
              </a:ext>
            </a:extLst>
          </p:cNvPr>
          <p:cNvSpPr txBox="1"/>
          <p:nvPr/>
        </p:nvSpPr>
        <p:spPr>
          <a:xfrm>
            <a:off x="1713421" y="6057980"/>
            <a:ext cx="1756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Physical Topic 2 Rate Equation</a:t>
            </a:r>
            <a:endParaRPr lang="en-GB" sz="2800" dirty="0"/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1C1B0A9D-79C8-4DD3-B481-8E22824F265E}"/>
              </a:ext>
            </a:extLst>
          </p:cNvPr>
          <p:cNvSpPr txBox="1"/>
          <p:nvPr/>
        </p:nvSpPr>
        <p:spPr>
          <a:xfrm>
            <a:off x="1633539" y="7679309"/>
            <a:ext cx="144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4 Amines </a:t>
            </a:r>
            <a:endParaRPr lang="en-GB" sz="2800" dirty="0"/>
          </a:p>
        </p:txBody>
      </p:sp>
      <p:sp>
        <p:nvSpPr>
          <p:cNvPr id="172" name="TextBox 171">
            <a:extLst>
              <a:ext uri="{FF2B5EF4-FFF2-40B4-BE49-F238E27FC236}">
                <a16:creationId xmlns:a16="http://schemas.microsoft.com/office/drawing/2014/main" id="{940E8AEA-28AB-4245-8601-F62DEAAD63FC}"/>
              </a:ext>
            </a:extLst>
          </p:cNvPr>
          <p:cNvSpPr txBox="1"/>
          <p:nvPr/>
        </p:nvSpPr>
        <p:spPr>
          <a:xfrm>
            <a:off x="482480" y="5790750"/>
            <a:ext cx="144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3 Aromatic Compounds </a:t>
            </a:r>
            <a:endParaRPr lang="en-GB" sz="2800" dirty="0"/>
          </a:p>
        </p:txBody>
      </p:sp>
      <p:sp>
        <p:nvSpPr>
          <p:cNvPr id="173" name="TextBox 172">
            <a:extLst>
              <a:ext uri="{FF2B5EF4-FFF2-40B4-BE49-F238E27FC236}">
                <a16:creationId xmlns:a16="http://schemas.microsoft.com/office/drawing/2014/main" id="{BC4E3974-9C4B-4EC0-BE27-BFFB0AF89D61}"/>
              </a:ext>
            </a:extLst>
          </p:cNvPr>
          <p:cNvSpPr txBox="1"/>
          <p:nvPr/>
        </p:nvSpPr>
        <p:spPr>
          <a:xfrm rot="2248198">
            <a:off x="181289" y="9626977"/>
            <a:ext cx="18947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dirty="0">
                <a:solidFill>
                  <a:srgbClr val="242424"/>
                </a:solidFill>
                <a:effectLst/>
                <a:latin typeface="Aptos Narrow"/>
              </a:rPr>
              <a:t>Physical Topic 1 Thermodynamics</a:t>
            </a:r>
            <a:endParaRPr lang="en-GB" sz="2400" dirty="0"/>
          </a:p>
        </p:txBody>
      </p:sp>
      <p:sp>
        <p:nvSpPr>
          <p:cNvPr id="174" name="TextBox 173">
            <a:extLst>
              <a:ext uri="{FF2B5EF4-FFF2-40B4-BE49-F238E27FC236}">
                <a16:creationId xmlns:a16="http://schemas.microsoft.com/office/drawing/2014/main" id="{52A95AC2-96D8-4EDD-9F41-6AB07DA16C2B}"/>
              </a:ext>
            </a:extLst>
          </p:cNvPr>
          <p:cNvSpPr txBox="1"/>
          <p:nvPr/>
        </p:nvSpPr>
        <p:spPr>
          <a:xfrm>
            <a:off x="6422415" y="6118600"/>
            <a:ext cx="144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8 NMR Spectroscopy</a:t>
            </a:r>
            <a:endParaRPr lang="en-GB" sz="2800" dirty="0"/>
          </a:p>
        </p:txBody>
      </p:sp>
      <p:sp>
        <p:nvSpPr>
          <p:cNvPr id="175" name="TextBox 174">
            <a:extLst>
              <a:ext uri="{FF2B5EF4-FFF2-40B4-BE49-F238E27FC236}">
                <a16:creationId xmlns:a16="http://schemas.microsoft.com/office/drawing/2014/main" id="{730E4224-17BE-4595-9B09-42055E427560}"/>
              </a:ext>
            </a:extLst>
          </p:cNvPr>
          <p:cNvSpPr txBox="1"/>
          <p:nvPr/>
        </p:nvSpPr>
        <p:spPr>
          <a:xfrm rot="5400000">
            <a:off x="8438536" y="6339954"/>
            <a:ext cx="16705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Inorganic Topic 1 </a:t>
            </a:r>
            <a:endParaRPr lang="en-GB" sz="2800" dirty="0"/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E7DD32D5-71C9-4FB1-AF85-7883050A72BC}"/>
              </a:ext>
            </a:extLst>
          </p:cNvPr>
          <p:cNvSpPr txBox="1"/>
          <p:nvPr/>
        </p:nvSpPr>
        <p:spPr>
          <a:xfrm rot="1985252">
            <a:off x="8533362" y="5030016"/>
            <a:ext cx="16496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Organic Topic 9</a:t>
            </a:r>
            <a:endParaRPr lang="en-GB" sz="2800" dirty="0"/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6090D9DD-90D5-444A-A74C-774C815A7942}"/>
              </a:ext>
            </a:extLst>
          </p:cNvPr>
          <p:cNvSpPr txBox="1"/>
          <p:nvPr/>
        </p:nvSpPr>
        <p:spPr>
          <a:xfrm>
            <a:off x="6988010" y="4371256"/>
            <a:ext cx="1641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0" i="0" dirty="0">
                <a:solidFill>
                  <a:srgbClr val="242424"/>
                </a:solidFill>
                <a:effectLst/>
                <a:latin typeface="Aptos Narrow"/>
              </a:rPr>
              <a:t>Inorganic  Topic 3</a:t>
            </a:r>
            <a:endParaRPr lang="en-GB" sz="2800" dirty="0"/>
          </a:p>
        </p:txBody>
      </p: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E576336B-C261-4EFE-9950-4686C2E588FD}"/>
              </a:ext>
            </a:extLst>
          </p:cNvPr>
          <p:cNvCxnSpPr>
            <a:cxnSpLocks/>
          </p:cNvCxnSpPr>
          <p:nvPr/>
        </p:nvCxnSpPr>
        <p:spPr>
          <a:xfrm flipH="1" flipV="1">
            <a:off x="7784052" y="7249430"/>
            <a:ext cx="188104" cy="3680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>
            <a:extLst>
              <a:ext uri="{FF2B5EF4-FFF2-40B4-BE49-F238E27FC236}">
                <a16:creationId xmlns:a16="http://schemas.microsoft.com/office/drawing/2014/main" id="{866CE164-2D43-47A4-ABC8-7A6405A9E595}"/>
              </a:ext>
            </a:extLst>
          </p:cNvPr>
          <p:cNvCxnSpPr>
            <a:cxnSpLocks/>
          </p:cNvCxnSpPr>
          <p:nvPr/>
        </p:nvCxnSpPr>
        <p:spPr>
          <a:xfrm flipH="1">
            <a:off x="7661390" y="4526440"/>
            <a:ext cx="65586" cy="5806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F721F69F-FD15-411E-88E0-26A951646FED}"/>
              </a:ext>
            </a:extLst>
          </p:cNvPr>
          <p:cNvCxnSpPr>
            <a:cxnSpLocks/>
          </p:cNvCxnSpPr>
          <p:nvPr/>
        </p:nvCxnSpPr>
        <p:spPr>
          <a:xfrm flipH="1">
            <a:off x="8437050" y="5159977"/>
            <a:ext cx="400943" cy="4906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9E7A2E-B732-4F61-A550-915D759835B7}">
  <ds:schemaRefs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purl.org/dc/elements/1.1/"/>
    <ds:schemaRef ds:uri="bf91ffd2-734a-4696-a94d-ffe7c3ef99ef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BFF60E8-62E4-4864-8B13-6913D02EFB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7337E7C-39E4-452D-983B-F06F3F1B52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0b9788-b66b-46b7-b957-8b372c7cadb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18875</TotalTime>
  <Words>268</Words>
  <Application>Microsoft Office PowerPoint</Application>
  <PresentationFormat>Custom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 Narrow</vt:lpstr>
      <vt:lpstr>Arial</vt:lpstr>
      <vt:lpstr>Calibri</vt:lpstr>
      <vt:lpstr>Calibri Light</vt:lpstr>
      <vt:lpstr>Modern Love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Parmjit Rihal</cp:lastModifiedBy>
  <cp:revision>350</cp:revision>
  <cp:lastPrinted>2018-09-02T17:44:52Z</cp:lastPrinted>
  <dcterms:created xsi:type="dcterms:W3CDTF">2018-02-08T08:28:53Z</dcterms:created>
  <dcterms:modified xsi:type="dcterms:W3CDTF">2026-06-09T13:49:35Z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