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CC66F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34" autoAdjust="0"/>
    <p:restoredTop sz="95833" autoAdjust="0"/>
  </p:normalViewPr>
  <p:slideViewPr>
    <p:cSldViewPr snapToGrid="0">
      <p:cViewPr>
        <p:scale>
          <a:sx n="66" d="100"/>
          <a:sy n="66" d="100"/>
        </p:scale>
        <p:origin x="33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png"/><Relationship Id="rId3" Type="http://schemas.openxmlformats.org/officeDocument/2006/relationships/image" Target="../media/image2.jpeg"/><Relationship Id="rId21" Type="http://schemas.openxmlformats.org/officeDocument/2006/relationships/image" Target="../media/image20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jpe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23" Type="http://schemas.openxmlformats.org/officeDocument/2006/relationships/image" Target="../media/image22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6" name="Picture 32" descr="1,066 Population Clipart Royalty-Free Images, Stock Photos &amp; Pictures | Shutterstock">
            <a:extLst>
              <a:ext uri="{FF2B5EF4-FFF2-40B4-BE49-F238E27FC236}">
                <a16:creationId xmlns:a16="http://schemas.microsoft.com/office/drawing/2014/main" id="{307DC253-65C9-423A-8D53-44C2F3AE52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2" b="15147"/>
          <a:stretch/>
        </p:blipFill>
        <p:spPr bwMode="auto">
          <a:xfrm>
            <a:off x="2575394" y="12480284"/>
            <a:ext cx="1083842" cy="1009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Domestic Workers Stock Illustrations – 690 Domestic Workers Stock Illustrations, Vectors &amp; Clipart - Dreamstime">
            <a:extLst>
              <a:ext uri="{FF2B5EF4-FFF2-40B4-BE49-F238E27FC236}">
                <a16:creationId xmlns:a16="http://schemas.microsoft.com/office/drawing/2014/main" id="{DAFC6846-8C36-4F06-B144-F7C36733B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406" y="11966632"/>
            <a:ext cx="1167392" cy="116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7" name="Block Arc 126">
            <a:extLst>
              <a:ext uri="{FF2B5EF4-FFF2-40B4-BE49-F238E27FC236}">
                <a16:creationId xmlns:a16="http://schemas.microsoft.com/office/drawing/2014/main" id="{773531CE-86D2-46CA-ADD5-B833B48AFA93}"/>
              </a:ext>
            </a:extLst>
          </p:cNvPr>
          <p:cNvSpPr/>
          <p:nvPr/>
        </p:nvSpPr>
        <p:spPr>
          <a:xfrm rot="5400000" flipH="1">
            <a:off x="6213348" y="4995278"/>
            <a:ext cx="28477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834207" y="13459482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500497" y="11600377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809382" y="11289500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D54A55-185E-40EE-9401-067DE2BA3B0D}"/>
              </a:ext>
            </a:extLst>
          </p:cNvPr>
          <p:cNvSpPr/>
          <p:nvPr/>
        </p:nvSpPr>
        <p:spPr>
          <a:xfrm>
            <a:off x="8410870" y="390523"/>
            <a:ext cx="965515" cy="10311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School Logo Here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-151395" y="88847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Sociology Learning Journey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D8B6A8-B331-4AC9-9175-ACDDD9168AC1}"/>
              </a:ext>
            </a:extLst>
          </p:cNvPr>
          <p:cNvSpPr txBox="1"/>
          <p:nvPr/>
        </p:nvSpPr>
        <p:spPr>
          <a:xfrm>
            <a:off x="7146511" y="133670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EC38D2-EC21-4113-A3BD-2D9186F5CC78}"/>
              </a:ext>
            </a:extLst>
          </p:cNvPr>
          <p:cNvSpPr/>
          <p:nvPr/>
        </p:nvSpPr>
        <p:spPr>
          <a:xfrm>
            <a:off x="6233414" y="11278583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6044355" y="10962962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13</a:t>
              </a:r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7095134" y="1315964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309095" y="1342595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341282" y="1353837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298911" y="135194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5AA6C51-6AD3-457C-999C-BF993A099477}"/>
              </a:ext>
            </a:extLst>
          </p:cNvPr>
          <p:cNvCxnSpPr>
            <a:cxnSpLocks/>
          </p:cNvCxnSpPr>
          <p:nvPr/>
        </p:nvCxnSpPr>
        <p:spPr>
          <a:xfrm>
            <a:off x="5786856" y="13087634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 flipV="1">
            <a:off x="4860131" y="1378875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A20367A-D547-40BF-908F-5D7FB00CE6A0}"/>
              </a:ext>
            </a:extLst>
          </p:cNvPr>
          <p:cNvCxnSpPr>
            <a:cxnSpLocks/>
          </p:cNvCxnSpPr>
          <p:nvPr/>
        </p:nvCxnSpPr>
        <p:spPr>
          <a:xfrm flipV="1">
            <a:off x="3208897" y="1378875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03935AA-A6BD-452C-BEDC-B330650C6285}"/>
              </a:ext>
            </a:extLst>
          </p:cNvPr>
          <p:cNvCxnSpPr>
            <a:cxnSpLocks/>
          </p:cNvCxnSpPr>
          <p:nvPr/>
        </p:nvCxnSpPr>
        <p:spPr>
          <a:xfrm>
            <a:off x="2453106" y="13199088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9FCCC766-4064-4071-B775-6436816A24B9}"/>
              </a:ext>
            </a:extLst>
          </p:cNvPr>
          <p:cNvCxnSpPr>
            <a:cxnSpLocks/>
          </p:cNvCxnSpPr>
          <p:nvPr/>
        </p:nvCxnSpPr>
        <p:spPr>
          <a:xfrm>
            <a:off x="846568" y="13597762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2B663BC-AB9C-4203-AA74-C8B7488CA03C}"/>
              </a:ext>
            </a:extLst>
          </p:cNvPr>
          <p:cNvCxnSpPr>
            <a:cxnSpLocks/>
          </p:cNvCxnSpPr>
          <p:nvPr/>
        </p:nvCxnSpPr>
        <p:spPr>
          <a:xfrm>
            <a:off x="977900" y="11278583"/>
            <a:ext cx="284526" cy="6218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E9008AD-4692-4D50-B38B-98B84F80CC3A}"/>
              </a:ext>
            </a:extLst>
          </p:cNvPr>
          <p:cNvCxnSpPr>
            <a:cxnSpLocks/>
          </p:cNvCxnSpPr>
          <p:nvPr/>
        </p:nvCxnSpPr>
        <p:spPr>
          <a:xfrm>
            <a:off x="2924453" y="11074952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3A416DB-15DC-467B-BFF7-E4B752241314}"/>
              </a:ext>
            </a:extLst>
          </p:cNvPr>
          <p:cNvCxnSpPr>
            <a:cxnSpLocks/>
          </p:cNvCxnSpPr>
          <p:nvPr/>
        </p:nvCxnSpPr>
        <p:spPr>
          <a:xfrm>
            <a:off x="5335097" y="10991320"/>
            <a:ext cx="0" cy="51845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299490" y="9342234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1913194" y="9080619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550600" y="7208165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1913193" y="6934979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7426119" y="6486473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7606672" y="666087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tx1"/>
                </a:solidFill>
              </a:rPr>
              <a:t>Post 18</a:t>
            </a:r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65CA15CB-946A-49A6-9886-24B6ED031338}"/>
              </a:ext>
            </a:extLst>
          </p:cNvPr>
          <p:cNvCxnSpPr>
            <a:cxnSpLocks/>
          </p:cNvCxnSpPr>
          <p:nvPr/>
        </p:nvCxnSpPr>
        <p:spPr>
          <a:xfrm>
            <a:off x="8333244" y="9046287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510C710-218C-4ED8-9959-4339364C3FEE}"/>
              </a:ext>
            </a:extLst>
          </p:cNvPr>
          <p:cNvCxnSpPr>
            <a:cxnSpLocks/>
          </p:cNvCxnSpPr>
          <p:nvPr/>
        </p:nvCxnSpPr>
        <p:spPr>
          <a:xfrm>
            <a:off x="5786855" y="879864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81A5EFA8-79CD-45CC-86EE-0F1071CDDDAC}"/>
              </a:ext>
            </a:extLst>
          </p:cNvPr>
          <p:cNvCxnSpPr>
            <a:cxnSpLocks/>
          </p:cNvCxnSpPr>
          <p:nvPr/>
        </p:nvCxnSpPr>
        <p:spPr>
          <a:xfrm>
            <a:off x="2174238" y="8674476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1E15343A-9889-40AB-BB1D-5535A4534DDE}"/>
              </a:ext>
            </a:extLst>
          </p:cNvPr>
          <p:cNvCxnSpPr>
            <a:cxnSpLocks/>
          </p:cNvCxnSpPr>
          <p:nvPr/>
        </p:nvCxnSpPr>
        <p:spPr>
          <a:xfrm>
            <a:off x="5828149" y="670021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1DD35F5-491E-489A-941E-F7104A914B28}"/>
              </a:ext>
            </a:extLst>
          </p:cNvPr>
          <p:cNvCxnSpPr>
            <a:cxnSpLocks/>
          </p:cNvCxnSpPr>
          <p:nvPr/>
        </p:nvCxnSpPr>
        <p:spPr>
          <a:xfrm>
            <a:off x="2874168" y="675457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6F6EFC1B-365B-4B7A-878B-CABFFE934D01}"/>
              </a:ext>
            </a:extLst>
          </p:cNvPr>
          <p:cNvCxnSpPr>
            <a:cxnSpLocks/>
          </p:cNvCxnSpPr>
          <p:nvPr/>
        </p:nvCxnSpPr>
        <p:spPr>
          <a:xfrm>
            <a:off x="1321718" y="692232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Rectangle 127">
            <a:extLst>
              <a:ext uri="{FF2B5EF4-FFF2-40B4-BE49-F238E27FC236}">
                <a16:creationId xmlns:a16="http://schemas.microsoft.com/office/drawing/2014/main" id="{EBDA8FE0-5764-41B6-8FDB-82352800554E}"/>
              </a:ext>
            </a:extLst>
          </p:cNvPr>
          <p:cNvSpPr/>
          <p:nvPr/>
        </p:nvSpPr>
        <p:spPr>
          <a:xfrm>
            <a:off x="4934359" y="4738163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A310E107-78A9-4817-B62C-08E974201E71}"/>
              </a:ext>
            </a:extLst>
          </p:cNvPr>
          <p:cNvSpPr/>
          <p:nvPr/>
        </p:nvSpPr>
        <p:spPr>
          <a:xfrm rot="5400000" flipH="1">
            <a:off x="6961286" y="13761044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50FFF8B-1AEF-4248-96AE-245DA32F17BF}"/>
              </a:ext>
            </a:extLst>
          </p:cNvPr>
          <p:cNvSpPr/>
          <p:nvPr/>
        </p:nvSpPr>
        <p:spPr>
          <a:xfrm>
            <a:off x="5614530" y="15659233"/>
            <a:ext cx="2746960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A45C890-A48D-49CF-AD90-2AA432EAF885}"/>
              </a:ext>
            </a:extLst>
          </p:cNvPr>
          <p:cNvSpPr/>
          <p:nvPr/>
        </p:nvSpPr>
        <p:spPr>
          <a:xfrm>
            <a:off x="4269343" y="15683840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Triangle 45">
            <a:extLst>
              <a:ext uri="{FF2B5EF4-FFF2-40B4-BE49-F238E27FC236}">
                <a16:creationId xmlns:a16="http://schemas.microsoft.com/office/drawing/2014/main" id="{CF9806CA-118C-4542-A6A3-99C5872FE087}"/>
              </a:ext>
            </a:extLst>
          </p:cNvPr>
          <p:cNvSpPr/>
          <p:nvPr/>
        </p:nvSpPr>
        <p:spPr>
          <a:xfrm rot="5400000">
            <a:off x="4568028" y="15657100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1724FD5D-5BE4-4F4A-AB1F-0E3A12A28009}"/>
              </a:ext>
            </a:extLst>
          </p:cNvPr>
          <p:cNvSpPr/>
          <p:nvPr/>
        </p:nvSpPr>
        <p:spPr>
          <a:xfrm rot="16200000">
            <a:off x="5163491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7" name="Block Arc 136">
            <a:extLst>
              <a:ext uri="{FF2B5EF4-FFF2-40B4-BE49-F238E27FC236}">
                <a16:creationId xmlns:a16="http://schemas.microsoft.com/office/drawing/2014/main" id="{E8CB2FC4-8657-47F1-AEFC-375C85083936}"/>
              </a:ext>
            </a:extLst>
          </p:cNvPr>
          <p:cNvSpPr/>
          <p:nvPr/>
        </p:nvSpPr>
        <p:spPr>
          <a:xfrm rot="16200000">
            <a:off x="1114787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D82BF63B-2568-4EA1-94BB-32DFEBECA0A7}"/>
              </a:ext>
            </a:extLst>
          </p:cNvPr>
          <p:cNvSpPr/>
          <p:nvPr/>
        </p:nvSpPr>
        <p:spPr>
          <a:xfrm>
            <a:off x="2469892" y="4741788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DD57055C-4F80-4C48-BB5A-4AF64246F295}"/>
              </a:ext>
            </a:extLst>
          </p:cNvPr>
          <p:cNvSpPr/>
          <p:nvPr/>
        </p:nvSpPr>
        <p:spPr>
          <a:xfrm>
            <a:off x="2534846" y="2589012"/>
            <a:ext cx="552952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0" name="Triangle 45">
            <a:extLst>
              <a:ext uri="{FF2B5EF4-FFF2-40B4-BE49-F238E27FC236}">
                <a16:creationId xmlns:a16="http://schemas.microsoft.com/office/drawing/2014/main" id="{875C0A1A-FCC8-46D9-9E6E-5AA882954BC5}"/>
              </a:ext>
            </a:extLst>
          </p:cNvPr>
          <p:cNvSpPr/>
          <p:nvPr/>
        </p:nvSpPr>
        <p:spPr>
          <a:xfrm rot="5400000">
            <a:off x="2851998" y="2490606"/>
            <a:ext cx="938427" cy="879299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D00C2EF1-1C3F-49F9-AFCE-05F130CB6FDD}"/>
              </a:ext>
            </a:extLst>
          </p:cNvPr>
          <p:cNvSpPr/>
          <p:nvPr/>
        </p:nvSpPr>
        <p:spPr>
          <a:xfrm>
            <a:off x="6536911" y="2590811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Triangle 45">
            <a:extLst>
              <a:ext uri="{FF2B5EF4-FFF2-40B4-BE49-F238E27FC236}">
                <a16:creationId xmlns:a16="http://schemas.microsoft.com/office/drawing/2014/main" id="{3F0034C3-DE5F-45BE-B34B-2D0FB2CED0A6}"/>
              </a:ext>
            </a:extLst>
          </p:cNvPr>
          <p:cNvSpPr/>
          <p:nvPr/>
        </p:nvSpPr>
        <p:spPr>
          <a:xfrm rot="5400000">
            <a:off x="6769475" y="2540347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D9AD3E-7399-40F3-B239-DCF1677148D3}"/>
              </a:ext>
            </a:extLst>
          </p:cNvPr>
          <p:cNvSpPr txBox="1"/>
          <p:nvPr/>
        </p:nvSpPr>
        <p:spPr>
          <a:xfrm>
            <a:off x="3772045" y="16563939"/>
            <a:ext cx="32886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Successful GCSE’s</a:t>
            </a:r>
          </a:p>
          <a:p>
            <a:endParaRPr lang="en-GB" sz="1400" dirty="0"/>
          </a:p>
          <a:p>
            <a:r>
              <a:rPr lang="en-GB" sz="1400" dirty="0"/>
              <a:t>Level 5 in English Language/Literature, History, Geography and/or Level 6 in RS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B61B7FD-1184-4501-8574-00BF3776757B}"/>
              </a:ext>
            </a:extLst>
          </p:cNvPr>
          <p:cNvSpPr txBox="1"/>
          <p:nvPr/>
        </p:nvSpPr>
        <p:spPr>
          <a:xfrm>
            <a:off x="4391415" y="14421450"/>
            <a:ext cx="35533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Research methods</a:t>
            </a:r>
          </a:p>
          <a:p>
            <a:r>
              <a:rPr lang="en-GB" sz="1400" dirty="0"/>
              <a:t>Fundamentals of research design, sampling, practical, ethical and theoretical issues; Types of experiments, questionnaires, participant observations, interviews, secondary sources</a:t>
            </a:r>
          </a:p>
          <a:p>
            <a:endParaRPr lang="en-GB" sz="1400" dirty="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6664F3A-7AC9-4DDC-8CDF-05857FEE396C}"/>
              </a:ext>
            </a:extLst>
          </p:cNvPr>
          <p:cNvSpPr txBox="1"/>
          <p:nvPr/>
        </p:nvSpPr>
        <p:spPr>
          <a:xfrm>
            <a:off x="1480076" y="13695652"/>
            <a:ext cx="1786068" cy="79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7ED6A82-DBCA-4DAF-BAF2-994252B4EECC}"/>
              </a:ext>
            </a:extLst>
          </p:cNvPr>
          <p:cNvSpPr txBox="1"/>
          <p:nvPr/>
        </p:nvSpPr>
        <p:spPr>
          <a:xfrm>
            <a:off x="4291329" y="12736357"/>
            <a:ext cx="36962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A119D96-BFC5-4BD2-8EC8-0D3BD433B794}"/>
              </a:ext>
            </a:extLst>
          </p:cNvPr>
          <p:cNvSpPr txBox="1"/>
          <p:nvPr/>
        </p:nvSpPr>
        <p:spPr>
          <a:xfrm>
            <a:off x="5487497" y="12360414"/>
            <a:ext cx="26524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Couples</a:t>
            </a:r>
          </a:p>
          <a:p>
            <a:r>
              <a:rPr lang="en-GB" sz="1400" dirty="0"/>
              <a:t>Domestic division of labour, equality, domestic violence 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E3103132-9E61-4CAD-8C81-2B13E1B19011}"/>
              </a:ext>
            </a:extLst>
          </p:cNvPr>
          <p:cNvSpPr txBox="1"/>
          <p:nvPr/>
        </p:nvSpPr>
        <p:spPr>
          <a:xfrm>
            <a:off x="15439" y="13728609"/>
            <a:ext cx="136485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Sociology perspectives on the role of institutions in society</a:t>
            </a:r>
          </a:p>
          <a:p>
            <a:r>
              <a:rPr lang="en-GB" sz="1400" dirty="0"/>
              <a:t>Families</a:t>
            </a:r>
          </a:p>
          <a:p>
            <a:r>
              <a:rPr lang="en-GB" sz="1400" dirty="0"/>
              <a:t>Education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CBAC9EC7-1066-4CDD-BE11-9EB3BB3D6987}"/>
              </a:ext>
            </a:extLst>
          </p:cNvPr>
          <p:cNvSpPr txBox="1"/>
          <p:nvPr/>
        </p:nvSpPr>
        <p:spPr>
          <a:xfrm>
            <a:off x="1878131" y="14481030"/>
            <a:ext cx="25132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Childhood</a:t>
            </a:r>
          </a:p>
          <a:p>
            <a:r>
              <a:rPr lang="en-GB" sz="1400" dirty="0"/>
              <a:t>Social construction of childhood, changes and developments over time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DB571FA-DE0C-4FA1-B967-424ADC496D42}"/>
              </a:ext>
            </a:extLst>
          </p:cNvPr>
          <p:cNvSpPr txBox="1"/>
          <p:nvPr/>
        </p:nvSpPr>
        <p:spPr>
          <a:xfrm>
            <a:off x="-49738" y="16674354"/>
            <a:ext cx="113425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95B8D2FC-F13C-4400-A102-FD96B11E7287}"/>
              </a:ext>
            </a:extLst>
          </p:cNvPr>
          <p:cNvSpPr txBox="1"/>
          <p:nvPr/>
        </p:nvSpPr>
        <p:spPr>
          <a:xfrm>
            <a:off x="6869020" y="12888757"/>
            <a:ext cx="1270964" cy="1400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01038D3A-5902-4DA8-9380-AEC9EF6BCAA7}"/>
              </a:ext>
            </a:extLst>
          </p:cNvPr>
          <p:cNvSpPr txBox="1"/>
          <p:nvPr/>
        </p:nvSpPr>
        <p:spPr>
          <a:xfrm>
            <a:off x="1647055" y="12225518"/>
            <a:ext cx="17860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Demographic changes</a:t>
            </a:r>
          </a:p>
          <a:p>
            <a:r>
              <a:rPr lang="en-GB" sz="1400" dirty="0"/>
              <a:t>Births, deaths, divorce, marriage, migration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36E6D947-6215-4182-97FE-1B9FC09D0526}"/>
              </a:ext>
            </a:extLst>
          </p:cNvPr>
          <p:cNvSpPr txBox="1"/>
          <p:nvPr/>
        </p:nvSpPr>
        <p:spPr>
          <a:xfrm>
            <a:off x="2178494" y="10070638"/>
            <a:ext cx="21752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Difference in educational achievement</a:t>
            </a:r>
          </a:p>
          <a:p>
            <a:r>
              <a:rPr lang="en-GB" sz="1400" dirty="0"/>
              <a:t>Class, internal and external factors, gender, ethnicity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56DF1A46-87A3-4570-878D-88679DD9208D}"/>
              </a:ext>
            </a:extLst>
          </p:cNvPr>
          <p:cNvSpPr txBox="1"/>
          <p:nvPr/>
        </p:nvSpPr>
        <p:spPr>
          <a:xfrm>
            <a:off x="669" y="10332105"/>
            <a:ext cx="200154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Family policies</a:t>
            </a:r>
          </a:p>
          <a:p>
            <a:r>
              <a:rPr lang="en-GB" sz="1400" dirty="0"/>
              <a:t>Functionalist and New Right perspectives</a:t>
            </a:r>
          </a:p>
          <a:p>
            <a:r>
              <a:rPr lang="en-GB" sz="1400" dirty="0"/>
              <a:t>Development over the years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5066B43E-DF65-4699-B320-65FB178B6004}"/>
              </a:ext>
            </a:extLst>
          </p:cNvPr>
          <p:cNvSpPr txBox="1"/>
          <p:nvPr/>
        </p:nvSpPr>
        <p:spPr>
          <a:xfrm>
            <a:off x="5151632" y="7849542"/>
            <a:ext cx="20328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Religion in the global context:</a:t>
            </a:r>
          </a:p>
          <a:p>
            <a:r>
              <a:rPr lang="en-GB" sz="1400" dirty="0"/>
              <a:t>fundamentalist, globalisation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845701B9-15FB-4192-AEE0-9455697F217F}"/>
              </a:ext>
            </a:extLst>
          </p:cNvPr>
          <p:cNvSpPr txBox="1"/>
          <p:nvPr/>
        </p:nvSpPr>
        <p:spPr>
          <a:xfrm>
            <a:off x="56316" y="5621590"/>
            <a:ext cx="185687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Theories on crime and deviance</a:t>
            </a:r>
          </a:p>
          <a:p>
            <a:r>
              <a:rPr lang="en-GB" sz="1400" dirty="0"/>
              <a:t>Labelling theories</a:t>
            </a:r>
          </a:p>
          <a:p>
            <a:r>
              <a:rPr lang="en-GB" sz="1400" dirty="0"/>
              <a:t>Strain and subcultural theories</a:t>
            </a:r>
          </a:p>
          <a:p>
            <a:r>
              <a:rPr lang="en-GB" sz="1400" dirty="0"/>
              <a:t>Functionalist</a:t>
            </a:r>
          </a:p>
          <a:p>
            <a:r>
              <a:rPr lang="en-GB" sz="1400" dirty="0"/>
              <a:t>Interactionist</a:t>
            </a:r>
          </a:p>
          <a:p>
            <a:r>
              <a:rPr lang="en-GB" sz="1400" dirty="0"/>
              <a:t>Realist</a:t>
            </a:r>
          </a:p>
          <a:p>
            <a:r>
              <a:rPr lang="en-GB" sz="1400" dirty="0"/>
              <a:t>Marxist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1206BEFF-C427-4CEF-82A6-9004633E8488}"/>
              </a:ext>
            </a:extLst>
          </p:cNvPr>
          <p:cNvSpPr txBox="1"/>
          <p:nvPr/>
        </p:nvSpPr>
        <p:spPr>
          <a:xfrm>
            <a:off x="1549398" y="8173250"/>
            <a:ext cx="1856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Crime and the media</a:t>
            </a:r>
          </a:p>
          <a:p>
            <a:r>
              <a:rPr lang="en-GB" sz="1400" dirty="0"/>
              <a:t>Moral panic, folk devil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87FCC6E9-DC54-48B0-9D18-1BB859821247}"/>
              </a:ext>
            </a:extLst>
          </p:cNvPr>
          <p:cNvSpPr txBox="1"/>
          <p:nvPr/>
        </p:nvSpPr>
        <p:spPr>
          <a:xfrm>
            <a:off x="6844589" y="10139167"/>
            <a:ext cx="13879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Theories and perspectives of religion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1D202FE8-9E29-46AF-8649-9F335413E287}"/>
              </a:ext>
            </a:extLst>
          </p:cNvPr>
          <p:cNvSpPr txBox="1"/>
          <p:nvPr/>
        </p:nvSpPr>
        <p:spPr>
          <a:xfrm>
            <a:off x="2441325" y="5635185"/>
            <a:ext cx="20798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Differences in crime and justice</a:t>
            </a:r>
          </a:p>
          <a:p>
            <a:r>
              <a:rPr lang="en-GB" sz="1400" dirty="0"/>
              <a:t>Gender</a:t>
            </a:r>
          </a:p>
          <a:p>
            <a:r>
              <a:rPr lang="en-GB" sz="1400" dirty="0"/>
              <a:t>Class</a:t>
            </a:r>
          </a:p>
          <a:p>
            <a:r>
              <a:rPr lang="en-GB" sz="1400" dirty="0"/>
              <a:t>Ethnicity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F7855E69-59C0-43B3-9736-7EF9C9BE660B}"/>
              </a:ext>
            </a:extLst>
          </p:cNvPr>
          <p:cNvSpPr txBox="1"/>
          <p:nvPr/>
        </p:nvSpPr>
        <p:spPr>
          <a:xfrm>
            <a:off x="4817940" y="5698384"/>
            <a:ext cx="306471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Sociology theories</a:t>
            </a:r>
          </a:p>
          <a:p>
            <a:r>
              <a:rPr lang="en-GB" sz="1400" dirty="0"/>
              <a:t>Sociology and Science, objectivity and values, action theories, social policy, globalisation and postmodernity</a:t>
            </a:r>
          </a:p>
          <a:p>
            <a:endParaRPr lang="en-GB" sz="1400" dirty="0"/>
          </a:p>
        </p:txBody>
      </p:sp>
      <p:pic>
        <p:nvPicPr>
          <p:cNvPr id="5" name="Picture 8" descr="Wexham School - Home">
            <a:extLst>
              <a:ext uri="{FF2B5EF4-FFF2-40B4-BE49-F238E27FC236}">
                <a16:creationId xmlns:a16="http://schemas.microsoft.com/office/drawing/2014/main" id="{CABAB6B6-41AC-4385-A915-2B81784D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490" y="203090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" name="TextBox 100">
            <a:extLst>
              <a:ext uri="{FF2B5EF4-FFF2-40B4-BE49-F238E27FC236}">
                <a16:creationId xmlns:a16="http://schemas.microsoft.com/office/drawing/2014/main" id="{5734C374-066E-48DC-98F0-9041CE6BEF7D}"/>
              </a:ext>
            </a:extLst>
          </p:cNvPr>
          <p:cNvSpPr txBox="1"/>
          <p:nvPr/>
        </p:nvSpPr>
        <p:spPr>
          <a:xfrm>
            <a:off x="3710194" y="1888428"/>
            <a:ext cx="1913597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Careers, including: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Civil Service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Public Affairs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Journalism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Research and policy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Human resources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Marketing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Social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endParaRPr lang="en-GB" sz="1400" dirty="0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CDF4DE7D-25CF-4080-B1CB-53B45DC8CE48}"/>
              </a:ext>
            </a:extLst>
          </p:cNvPr>
          <p:cNvSpPr txBox="1"/>
          <p:nvPr/>
        </p:nvSpPr>
        <p:spPr>
          <a:xfrm>
            <a:off x="7603721" y="2123537"/>
            <a:ext cx="211654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University Options, including: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Sociology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Criminology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International Relations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Law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Psychology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Combined studies with another subject e.g. Economics, Marketing, History</a:t>
            </a:r>
          </a:p>
          <a:p>
            <a:endParaRPr lang="en-GB" sz="1400" dirty="0"/>
          </a:p>
        </p:txBody>
      </p:sp>
      <p:pic>
        <p:nvPicPr>
          <p:cNvPr id="104" name="Graphic 103" descr="Graduation cap with solid fill">
            <a:extLst>
              <a:ext uri="{FF2B5EF4-FFF2-40B4-BE49-F238E27FC236}">
                <a16:creationId xmlns:a16="http://schemas.microsoft.com/office/drawing/2014/main" id="{88DE0C42-6736-4111-B5AE-B30C1D77FE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91980" y="1585658"/>
            <a:ext cx="914400" cy="914400"/>
          </a:xfrm>
          <a:prstGeom prst="rect">
            <a:avLst/>
          </a:prstGeom>
        </p:spPr>
      </p:pic>
      <p:sp>
        <p:nvSpPr>
          <p:cNvPr id="88" name="TextBox 87">
            <a:extLst>
              <a:ext uri="{FF2B5EF4-FFF2-40B4-BE49-F238E27FC236}">
                <a16:creationId xmlns:a16="http://schemas.microsoft.com/office/drawing/2014/main" id="{AC541C1B-6430-45E7-9236-EC07E29A6856}"/>
              </a:ext>
            </a:extLst>
          </p:cNvPr>
          <p:cNvSpPr txBox="1"/>
          <p:nvPr/>
        </p:nvSpPr>
        <p:spPr>
          <a:xfrm>
            <a:off x="4697430" y="10209739"/>
            <a:ext cx="18394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Applying research methods in the context of education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C20D9530-E0E0-4150-B9C0-BD22AD969763}"/>
              </a:ext>
            </a:extLst>
          </p:cNvPr>
          <p:cNvCxnSpPr>
            <a:cxnSpLocks/>
          </p:cNvCxnSpPr>
          <p:nvPr/>
        </p:nvCxnSpPr>
        <p:spPr>
          <a:xfrm flipV="1">
            <a:off x="4391145" y="1172130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B123292D-01D1-456F-80ED-63DAAC44AB27}"/>
              </a:ext>
            </a:extLst>
          </p:cNvPr>
          <p:cNvSpPr txBox="1"/>
          <p:nvPr/>
        </p:nvSpPr>
        <p:spPr>
          <a:xfrm>
            <a:off x="3473753" y="7767215"/>
            <a:ext cx="1856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Globalisation, green crime, human rights and state crime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2F7E7AD2-359E-4D35-8A09-CD4FE631F6C8}"/>
              </a:ext>
            </a:extLst>
          </p:cNvPr>
          <p:cNvSpPr txBox="1"/>
          <p:nvPr/>
        </p:nvSpPr>
        <p:spPr>
          <a:xfrm>
            <a:off x="19477" y="9238370"/>
            <a:ext cx="1856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Crime control, punishment and victims</a:t>
            </a:r>
          </a:p>
        </p:txBody>
      </p: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6914D888-2F29-4783-86B7-5D4E404FC9F6}"/>
              </a:ext>
            </a:extLst>
          </p:cNvPr>
          <p:cNvCxnSpPr>
            <a:cxnSpLocks/>
          </p:cNvCxnSpPr>
          <p:nvPr/>
        </p:nvCxnSpPr>
        <p:spPr>
          <a:xfrm>
            <a:off x="7671633" y="10783271"/>
            <a:ext cx="284526" cy="6218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69E7A444-3142-483B-B0B0-90E7A48232B2}"/>
              </a:ext>
            </a:extLst>
          </p:cNvPr>
          <p:cNvSpPr txBox="1"/>
          <p:nvPr/>
        </p:nvSpPr>
        <p:spPr>
          <a:xfrm>
            <a:off x="7567048" y="7724092"/>
            <a:ext cx="20251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Changes and development in religion and beliefs</a:t>
            </a:r>
          </a:p>
          <a:p>
            <a:r>
              <a:rPr lang="en-GB" sz="1400" dirty="0"/>
              <a:t>Secularisation, choice, ideology, organisations, movements, members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C4FA5CEE-322E-4AC3-94A3-B6A91DD3D09C}"/>
              </a:ext>
            </a:extLst>
          </p:cNvPr>
          <p:cNvCxnSpPr>
            <a:cxnSpLocks/>
          </p:cNvCxnSpPr>
          <p:nvPr/>
        </p:nvCxnSpPr>
        <p:spPr>
          <a:xfrm flipH="1" flipV="1">
            <a:off x="4216060" y="7311686"/>
            <a:ext cx="13040" cy="4480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C318884C-B5A8-4AF3-9504-9E9E9A40B82C}"/>
              </a:ext>
            </a:extLst>
          </p:cNvPr>
          <p:cNvCxnSpPr>
            <a:cxnSpLocks/>
          </p:cNvCxnSpPr>
          <p:nvPr/>
        </p:nvCxnSpPr>
        <p:spPr>
          <a:xfrm flipH="1">
            <a:off x="547219" y="8749913"/>
            <a:ext cx="601702" cy="48507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380+ Qualitative Research Stock Illustrations, Royalty-Free Vector Graphics  &amp; Clip Art - iStock">
            <a:extLst>
              <a:ext uri="{FF2B5EF4-FFF2-40B4-BE49-F238E27FC236}">
                <a16:creationId xmlns:a16="http://schemas.microsoft.com/office/drawing/2014/main" id="{62DFAF36-BC66-47AA-8725-8720BC9FA6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58" t="24385" r="7090" b="46121"/>
          <a:stretch/>
        </p:blipFill>
        <p:spPr bwMode="auto">
          <a:xfrm>
            <a:off x="7848904" y="14520516"/>
            <a:ext cx="860575" cy="91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2" descr="380+ Qualitative Research Stock Illustrations, Royalty-Free Vector Graphics  &amp; Clip Art - iStock">
            <a:extLst>
              <a:ext uri="{FF2B5EF4-FFF2-40B4-BE49-F238E27FC236}">
                <a16:creationId xmlns:a16="http://schemas.microsoft.com/office/drawing/2014/main" id="{50FF03B8-4815-4F93-8D6A-E719001882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5" t="24835" r="64843" b="45671"/>
          <a:stretch/>
        </p:blipFill>
        <p:spPr bwMode="auto">
          <a:xfrm>
            <a:off x="6075358" y="9843588"/>
            <a:ext cx="692961" cy="73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44,000+ Student Achievement Stock Illustrations, Royalty-Free Vector Graphics &amp; Clip Art - iStock">
            <a:extLst>
              <a:ext uri="{FF2B5EF4-FFF2-40B4-BE49-F238E27FC236}">
                <a16:creationId xmlns:a16="http://schemas.microsoft.com/office/drawing/2014/main" id="{A6796F7B-EB01-423B-B7A5-8515F8A8A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190" y="9770861"/>
            <a:ext cx="1070925" cy="815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25,933 Law Clip Art Royalty-Free Images, Stock Photos &amp; Pictures | Shutterstock">
            <a:extLst>
              <a:ext uri="{FF2B5EF4-FFF2-40B4-BE49-F238E27FC236}">
                <a16:creationId xmlns:a16="http://schemas.microsoft.com/office/drawing/2014/main" id="{0EAFEA18-D140-42DB-87F4-2DBF68398F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87" t="16238" r="8023" b="20273"/>
          <a:stretch/>
        </p:blipFill>
        <p:spPr bwMode="auto">
          <a:xfrm>
            <a:off x="116399" y="11576443"/>
            <a:ext cx="743993" cy="67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Legislation clipart Images - Free Download on Magnific (formerly Freepik)">
            <a:extLst>
              <a:ext uri="{FF2B5EF4-FFF2-40B4-BE49-F238E27FC236}">
                <a16:creationId xmlns:a16="http://schemas.microsoft.com/office/drawing/2014/main" id="{2911B4F6-E210-48A3-AD15-D57C133DA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435" y="6158459"/>
            <a:ext cx="1357058" cy="76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Jail Clipart - Etsy Norway">
            <a:extLst>
              <a:ext uri="{FF2B5EF4-FFF2-40B4-BE49-F238E27FC236}">
                <a16:creationId xmlns:a16="http://schemas.microsoft.com/office/drawing/2014/main" id="{009B837B-2981-42EC-A950-5BC15AA697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0412" b="17290"/>
          <a:stretch/>
        </p:blipFill>
        <p:spPr bwMode="auto">
          <a:xfrm>
            <a:off x="-24495" y="8447028"/>
            <a:ext cx="712969" cy="65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94,800+ News Clipart Stock Illustrations, Royalty-Free Vector Graphics &amp; Clip Art - iStock">
            <a:extLst>
              <a:ext uri="{FF2B5EF4-FFF2-40B4-BE49-F238E27FC236}">
                <a16:creationId xmlns:a16="http://schemas.microsoft.com/office/drawing/2014/main" id="{53F4DE78-115A-4D79-B1A2-FF52CD2D0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880" y="7614896"/>
            <a:ext cx="1040258" cy="571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275,000+ Education Clipart Stock Illustrations, Royalty-Free Vector Graphics &amp; Clip Art - iStock">
            <a:extLst>
              <a:ext uri="{FF2B5EF4-FFF2-40B4-BE49-F238E27FC236}">
                <a16:creationId xmlns:a16="http://schemas.microsoft.com/office/drawing/2014/main" id="{69D24C57-4992-4195-90B8-6DECE9181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3" y="15422320"/>
            <a:ext cx="1643664" cy="104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Blue Globalization Stock Illustrations – 13,503 Blue Globalization Stock Illustrations, Vectors &amp; Clipart - Dreamstime">
            <a:extLst>
              <a:ext uri="{FF2B5EF4-FFF2-40B4-BE49-F238E27FC236}">
                <a16:creationId xmlns:a16="http://schemas.microsoft.com/office/drawing/2014/main" id="{9158CDDA-C0F0-43CF-AEB0-1EC5BE28F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076" y="8121864"/>
            <a:ext cx="797037" cy="79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Kids Toys Clipart Stock Illustrations – 3,033 Kids Toys Clipart Stock Illustrations, Vectors &amp; Clipart - Dreamstime">
            <a:extLst>
              <a:ext uri="{FF2B5EF4-FFF2-40B4-BE49-F238E27FC236}">
                <a16:creationId xmlns:a16="http://schemas.microsoft.com/office/drawing/2014/main" id="{5A0E35CF-E7C4-4A19-AB16-631E62B343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7" t="20700" r="4684" b="1"/>
          <a:stretch/>
        </p:blipFill>
        <p:spPr bwMode="auto">
          <a:xfrm>
            <a:off x="2857645" y="15373621"/>
            <a:ext cx="1194022" cy="110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Family Clip Art Images – Browse 275,643 Stock Photos, Vectors, and Video | Adobe Stock">
            <a:extLst>
              <a:ext uri="{FF2B5EF4-FFF2-40B4-BE49-F238E27FC236}">
                <a16:creationId xmlns:a16="http://schemas.microsoft.com/office/drawing/2014/main" id="{A3716DB3-68E4-4756-9189-B3CEC2797F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8" r="13143"/>
          <a:stretch/>
        </p:blipFill>
        <p:spPr bwMode="auto">
          <a:xfrm>
            <a:off x="822290" y="14663161"/>
            <a:ext cx="975308" cy="973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Ofsted - Urban Mission School">
            <a:extLst>
              <a:ext uri="{FF2B5EF4-FFF2-40B4-BE49-F238E27FC236}">
                <a16:creationId xmlns:a16="http://schemas.microsoft.com/office/drawing/2014/main" id="{42CC606D-C103-43A4-AF57-0E3572C33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993" y="12681068"/>
            <a:ext cx="858203" cy="73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TextBox 93">
            <a:extLst>
              <a:ext uri="{FF2B5EF4-FFF2-40B4-BE49-F238E27FC236}">
                <a16:creationId xmlns:a16="http://schemas.microsoft.com/office/drawing/2014/main" id="{32B8C16D-093B-434A-8C4D-C72C2FC9F04F}"/>
              </a:ext>
            </a:extLst>
          </p:cNvPr>
          <p:cNvSpPr txBox="1"/>
          <p:nvPr/>
        </p:nvSpPr>
        <p:spPr>
          <a:xfrm>
            <a:off x="3608115" y="12309440"/>
            <a:ext cx="1726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Education policy over the years and inequality</a:t>
            </a:r>
          </a:p>
          <a:p>
            <a:endParaRPr lang="en-GB" sz="1400" dirty="0"/>
          </a:p>
        </p:txBody>
      </p:sp>
      <p:pic>
        <p:nvPicPr>
          <p:cNvPr id="1058" name="Picture 34" descr="Flat Police Car Illustration For Labels And Posters Vector, Wiper, Front, Transport PNG and Vector with Transparent Background for Free Download">
            <a:extLst>
              <a:ext uri="{FF2B5EF4-FFF2-40B4-BE49-F238E27FC236}">
                <a16:creationId xmlns:a16="http://schemas.microsoft.com/office/drawing/2014/main" id="{63117235-43BB-4012-BAC3-CA0C140157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7" t="15711" r="9443" b="20539"/>
          <a:stretch/>
        </p:blipFill>
        <p:spPr bwMode="auto">
          <a:xfrm>
            <a:off x="3378226" y="8453679"/>
            <a:ext cx="787637" cy="63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260+ Dna Evidence Stock Illustrations, Royalty-Free Vector Graphics &amp; Clip Art - iStock | Crime scene, Fingerprint, Forensics">
            <a:extLst>
              <a:ext uri="{FF2B5EF4-FFF2-40B4-BE49-F238E27FC236}">
                <a16:creationId xmlns:a16="http://schemas.microsoft.com/office/drawing/2014/main" id="{4B671E69-C441-440F-A4F7-4C4F3FCE8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1" t="8127" r="25055" b="6385"/>
          <a:stretch/>
        </p:blipFill>
        <p:spPr bwMode="auto">
          <a:xfrm rot="19887731">
            <a:off x="1775731" y="5855633"/>
            <a:ext cx="527944" cy="96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Self-Fulfilling Prophecy: Definition, Psychology vs. Sociology, Examples &amp; Effects">
            <a:extLst>
              <a:ext uri="{FF2B5EF4-FFF2-40B4-BE49-F238E27FC236}">
                <a16:creationId xmlns:a16="http://schemas.microsoft.com/office/drawing/2014/main" id="{EF1E586F-A553-4415-A251-9DCC648D6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" y="4617999"/>
            <a:ext cx="1457593" cy="97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Church Clipart Vector Art, Icons, and Graphics for Free Download">
            <a:extLst>
              <a:ext uri="{FF2B5EF4-FFF2-40B4-BE49-F238E27FC236}">
                <a16:creationId xmlns:a16="http://schemas.microsoft.com/office/drawing/2014/main" id="{2083708D-9A0A-44D5-BCBE-2AF9F29EB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194" y="6791703"/>
            <a:ext cx="1004168" cy="1108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Free Simple Science Clipart Template to Edit Online">
            <a:extLst>
              <a:ext uri="{FF2B5EF4-FFF2-40B4-BE49-F238E27FC236}">
                <a16:creationId xmlns:a16="http://schemas.microsoft.com/office/drawing/2014/main" id="{C64F2F10-9069-45B0-BCA7-786A6EE8AE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12" t="18417" r="19025" b="17084"/>
          <a:stretch/>
        </p:blipFill>
        <p:spPr bwMode="auto">
          <a:xfrm>
            <a:off x="6422164" y="5405921"/>
            <a:ext cx="558223" cy="59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Karl Marx | Books, Theory, Beliefs, Children, Communism, Religion, &amp; Facts | Britannica">
            <a:extLst>
              <a:ext uri="{FF2B5EF4-FFF2-40B4-BE49-F238E27FC236}">
                <a16:creationId xmlns:a16="http://schemas.microsoft.com/office/drawing/2014/main" id="{4B304249-3A9E-4F8F-8D3F-1F066421E1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25"/>
          <a:stretch/>
        </p:blipFill>
        <p:spPr bwMode="auto">
          <a:xfrm>
            <a:off x="8921695" y="9576533"/>
            <a:ext cx="736659" cy="106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Émile Durkheim - Wikipedia">
            <a:extLst>
              <a:ext uri="{FF2B5EF4-FFF2-40B4-BE49-F238E27FC236}">
                <a16:creationId xmlns:a16="http://schemas.microsoft.com/office/drawing/2014/main" id="{3607476C-2651-4023-A542-445D09709D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2" r="4398" b="25935"/>
          <a:stretch/>
        </p:blipFill>
        <p:spPr bwMode="auto">
          <a:xfrm>
            <a:off x="8930702" y="10740313"/>
            <a:ext cx="744197" cy="929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9E7A2E-B732-4F61-A550-915D759835B7}">
  <ds:schemaRefs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purl.org/dc/elements/1.1/"/>
    <ds:schemaRef ds:uri="bf91ffd2-734a-4696-a94d-ffe7c3ef99ef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CDB3D5D-1ACB-41E5-A187-CFDF729516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0b9788-b66b-46b7-b957-8b372c7cadb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FF60E8-62E4-4864-8B13-6913D02EFB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19642</TotalTime>
  <Words>288</Words>
  <Application>Microsoft Office PowerPoint</Application>
  <PresentationFormat>Custom</PresentationFormat>
  <Paragraphs>68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Cindy Song</cp:lastModifiedBy>
  <cp:revision>361</cp:revision>
  <cp:lastPrinted>2018-09-02T17:44:52Z</cp:lastPrinted>
  <dcterms:created xsi:type="dcterms:W3CDTF">2018-02-08T08:28:53Z</dcterms:created>
  <dcterms:modified xsi:type="dcterms:W3CDTF">2026-07-13T15:00:26Z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</Properties>
</file>