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 varScale="1">
        <p:scale>
          <a:sx n="44" d="100"/>
          <a:sy n="44" d="100"/>
        </p:scale>
        <p:origin x="414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5/20/2026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sv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5" Type="http://schemas.openxmlformats.org/officeDocument/2006/relationships/image" Target="../media/image13.sv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3023396"/>
            <a:ext cx="9726896" cy="14616904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35056" y="3071991"/>
            <a:ext cx="9568484" cy="14012784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GB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US" dirty="0"/>
          </a:p>
        </p:txBody>
      </p:sp>
      <p:sp>
        <p:nvSpPr>
          <p:cNvPr id="207" name="Rectangle 140">
            <a:extLst>
              <a:ext uri="{FF2B5EF4-FFF2-40B4-BE49-F238E27FC236}">
                <a16:creationId xmlns:a16="http://schemas.microsoft.com/office/drawing/2014/main" id="{253BCE7E-2D5D-4380-8AFA-91C0B6AC5A02}"/>
              </a:ext>
            </a:extLst>
          </p:cNvPr>
          <p:cNvSpPr/>
          <p:nvPr/>
        </p:nvSpPr>
        <p:spPr>
          <a:xfrm>
            <a:off x="4782299" y="4017928"/>
            <a:ext cx="2691867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7237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94475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4171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88951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36188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83426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3066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77902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60" name="Block Arc 159">
            <a:extLst>
              <a:ext uri="{FF2B5EF4-FFF2-40B4-BE49-F238E27FC236}">
                <a16:creationId xmlns:a16="http://schemas.microsoft.com/office/drawing/2014/main" id="{72E35758-CE3F-42F9-8178-13588AD62D34}"/>
              </a:ext>
            </a:extLst>
          </p:cNvPr>
          <p:cNvSpPr/>
          <p:nvPr/>
        </p:nvSpPr>
        <p:spPr>
          <a:xfrm rot="5400000" flipH="1">
            <a:off x="6203958" y="6062887"/>
            <a:ext cx="3177124" cy="2520817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291142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55282" y="15164596"/>
            <a:ext cx="6361359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345616" y="10900833"/>
            <a:ext cx="3177124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2992988"/>
            <a:ext cx="5841999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7439950" y="12634071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7622691" y="1283485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7622691" y="12829195"/>
            <a:ext cx="841074" cy="34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7616977" y="12728324"/>
            <a:ext cx="841074" cy="1085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/>
              <a:t>8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250461" y="1479207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431869" y="1499286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948781" y="17090041"/>
            <a:ext cx="7981561" cy="423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</a:rPr>
              <a:t>OPPORTUNITY – INSPIRATION - SUCCESS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8419902" y="14899373"/>
            <a:ext cx="841074" cy="1085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/>
              <a:t>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440537" y="14997040"/>
            <a:ext cx="841074" cy="34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b="1" dirty="0"/>
              <a:t>YEAR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055988-9013-4FC4-9D35-1169CCB12C5C}"/>
              </a:ext>
            </a:extLst>
          </p:cNvPr>
          <p:cNvSpPr txBox="1"/>
          <p:nvPr/>
        </p:nvSpPr>
        <p:spPr>
          <a:xfrm>
            <a:off x="101834" y="643276"/>
            <a:ext cx="9515347" cy="538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b="1" u="sng" dirty="0"/>
              <a:t>KS3 SCIENCE LEARNING JOURNEY</a:t>
            </a:r>
          </a:p>
        </p:txBody>
      </p:sp>
      <p:pic>
        <p:nvPicPr>
          <p:cNvPr id="69" name="Picture 68" descr="A close up of a sign&#10;&#10;Description automatically generated">
            <a:extLst>
              <a:ext uri="{FF2B5EF4-FFF2-40B4-BE49-F238E27FC236}">
                <a16:creationId xmlns:a16="http://schemas.microsoft.com/office/drawing/2014/main" id="{78E51ABC-D469-4A06-A4C0-FB3F0F15DD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201" y="135284"/>
            <a:ext cx="1390101" cy="2167242"/>
          </a:xfrm>
          <a:prstGeom prst="rect">
            <a:avLst/>
          </a:prstGeom>
        </p:spPr>
      </p:pic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7EB8B9A-2DEE-4EF0-9248-66E31419AB3E}"/>
              </a:ext>
            </a:extLst>
          </p:cNvPr>
          <p:cNvCxnSpPr>
            <a:cxnSpLocks/>
          </p:cNvCxnSpPr>
          <p:nvPr/>
        </p:nvCxnSpPr>
        <p:spPr>
          <a:xfrm flipV="1">
            <a:off x="7179619" y="15644529"/>
            <a:ext cx="0" cy="35389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78A5AA88-3EDB-4D2F-8026-32F12C6CEC51}"/>
              </a:ext>
            </a:extLst>
          </p:cNvPr>
          <p:cNvCxnSpPr>
            <a:cxnSpLocks/>
          </p:cNvCxnSpPr>
          <p:nvPr/>
        </p:nvCxnSpPr>
        <p:spPr>
          <a:xfrm flipV="1">
            <a:off x="5292309" y="15666242"/>
            <a:ext cx="0" cy="4221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0E576EE2-8B54-4AFA-BECA-823DFBFB2012}"/>
              </a:ext>
            </a:extLst>
          </p:cNvPr>
          <p:cNvCxnSpPr>
            <a:cxnSpLocks/>
          </p:cNvCxnSpPr>
          <p:nvPr/>
        </p:nvCxnSpPr>
        <p:spPr>
          <a:xfrm flipV="1">
            <a:off x="1931407" y="15539532"/>
            <a:ext cx="276176" cy="34760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48D7348E-BD55-4A94-9901-59E9B7F2DA8F}"/>
              </a:ext>
            </a:extLst>
          </p:cNvPr>
          <p:cNvCxnSpPr>
            <a:cxnSpLocks/>
          </p:cNvCxnSpPr>
          <p:nvPr/>
        </p:nvCxnSpPr>
        <p:spPr>
          <a:xfrm flipH="1" flipV="1">
            <a:off x="2119884" y="13516826"/>
            <a:ext cx="212664" cy="1723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9BF8A7D8-6ADB-436F-BAD1-C3C762095102}"/>
              </a:ext>
            </a:extLst>
          </p:cNvPr>
          <p:cNvCxnSpPr>
            <a:cxnSpLocks/>
          </p:cNvCxnSpPr>
          <p:nvPr/>
        </p:nvCxnSpPr>
        <p:spPr>
          <a:xfrm flipV="1">
            <a:off x="3809634" y="13453843"/>
            <a:ext cx="0" cy="2843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F16492B-A263-442A-BC97-A1C27A124453}"/>
              </a:ext>
            </a:extLst>
          </p:cNvPr>
          <p:cNvCxnSpPr>
            <a:cxnSpLocks/>
          </p:cNvCxnSpPr>
          <p:nvPr/>
        </p:nvCxnSpPr>
        <p:spPr>
          <a:xfrm flipV="1">
            <a:off x="4905026" y="13500618"/>
            <a:ext cx="0" cy="3051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5FA6704-62E0-40BB-859C-14470EFBB271}"/>
              </a:ext>
            </a:extLst>
          </p:cNvPr>
          <p:cNvCxnSpPr>
            <a:cxnSpLocks/>
          </p:cNvCxnSpPr>
          <p:nvPr/>
        </p:nvCxnSpPr>
        <p:spPr>
          <a:xfrm flipV="1">
            <a:off x="6385200" y="13500618"/>
            <a:ext cx="0" cy="2700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E3EDA91F-47FF-45AE-9A8D-1746CD532492}"/>
              </a:ext>
            </a:extLst>
          </p:cNvPr>
          <p:cNvCxnSpPr>
            <a:cxnSpLocks/>
          </p:cNvCxnSpPr>
          <p:nvPr/>
        </p:nvCxnSpPr>
        <p:spPr>
          <a:xfrm>
            <a:off x="6841978" y="14899373"/>
            <a:ext cx="0" cy="35016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314DEB7B-C5EA-4AB7-BCED-AB068DDB25A2}"/>
              </a:ext>
            </a:extLst>
          </p:cNvPr>
          <p:cNvCxnSpPr>
            <a:cxnSpLocks/>
          </p:cNvCxnSpPr>
          <p:nvPr/>
        </p:nvCxnSpPr>
        <p:spPr>
          <a:xfrm flipV="1">
            <a:off x="-2022954" y="13132915"/>
            <a:ext cx="0" cy="52720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2F984E8C-A7D6-40BD-84BF-B5205FDCB4F8}"/>
              </a:ext>
            </a:extLst>
          </p:cNvPr>
          <p:cNvCxnSpPr>
            <a:cxnSpLocks/>
          </p:cNvCxnSpPr>
          <p:nvPr/>
        </p:nvCxnSpPr>
        <p:spPr>
          <a:xfrm>
            <a:off x="4739716" y="15121121"/>
            <a:ext cx="0" cy="12841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1E993589-ECDD-4ADE-A72A-0AE106988DE5}"/>
              </a:ext>
            </a:extLst>
          </p:cNvPr>
          <p:cNvCxnSpPr>
            <a:cxnSpLocks/>
          </p:cNvCxnSpPr>
          <p:nvPr/>
        </p:nvCxnSpPr>
        <p:spPr>
          <a:xfrm flipH="1" flipV="1">
            <a:off x="3889584" y="15666242"/>
            <a:ext cx="12131" cy="143734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BD86697-A01C-04C7-0FEC-379AD60F679B}"/>
              </a:ext>
            </a:extLst>
          </p:cNvPr>
          <p:cNvCxnSpPr>
            <a:cxnSpLocks/>
          </p:cNvCxnSpPr>
          <p:nvPr/>
        </p:nvCxnSpPr>
        <p:spPr>
          <a:xfrm>
            <a:off x="835812" y="13875061"/>
            <a:ext cx="407049" cy="13446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72C43DE-95EE-EB61-E32E-EBC2A1BD0D71}"/>
              </a:ext>
            </a:extLst>
          </p:cNvPr>
          <p:cNvCxnSpPr>
            <a:cxnSpLocks/>
          </p:cNvCxnSpPr>
          <p:nvPr/>
        </p:nvCxnSpPr>
        <p:spPr>
          <a:xfrm>
            <a:off x="1822355" y="12973506"/>
            <a:ext cx="0" cy="244644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7812B6B-67F7-5FD1-5457-63936F670ED4}"/>
              </a:ext>
            </a:extLst>
          </p:cNvPr>
          <p:cNvCxnSpPr>
            <a:cxnSpLocks/>
          </p:cNvCxnSpPr>
          <p:nvPr/>
        </p:nvCxnSpPr>
        <p:spPr>
          <a:xfrm>
            <a:off x="5739472" y="12808627"/>
            <a:ext cx="0" cy="28816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EABCAEE-6B61-4CEF-BCF2-92DEFBC5F9A8}"/>
              </a:ext>
            </a:extLst>
          </p:cNvPr>
          <p:cNvCxnSpPr>
            <a:cxnSpLocks/>
          </p:cNvCxnSpPr>
          <p:nvPr/>
        </p:nvCxnSpPr>
        <p:spPr>
          <a:xfrm>
            <a:off x="4232950" y="12841947"/>
            <a:ext cx="0" cy="263118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Block Arc 2">
            <a:extLst>
              <a:ext uri="{FF2B5EF4-FFF2-40B4-BE49-F238E27FC236}">
                <a16:creationId xmlns:a16="http://schemas.microsoft.com/office/drawing/2014/main" id="{4EB059E3-435E-AFD1-6707-E71145EA2E16}"/>
              </a:ext>
            </a:extLst>
          </p:cNvPr>
          <p:cNvSpPr/>
          <p:nvPr/>
        </p:nvSpPr>
        <p:spPr>
          <a:xfrm rot="16200000">
            <a:off x="506484" y="8523055"/>
            <a:ext cx="2769017" cy="221516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7237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94475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4171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88951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36188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83426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3066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77902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40">
            <a:extLst>
              <a:ext uri="{FF2B5EF4-FFF2-40B4-BE49-F238E27FC236}">
                <a16:creationId xmlns:a16="http://schemas.microsoft.com/office/drawing/2014/main" id="{85270607-B49E-A6D8-6698-E9CF675C6322}"/>
              </a:ext>
            </a:extLst>
          </p:cNvPr>
          <p:cNvSpPr/>
          <p:nvPr/>
        </p:nvSpPr>
        <p:spPr>
          <a:xfrm>
            <a:off x="1909253" y="10421126"/>
            <a:ext cx="6197093" cy="593369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7237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94475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4171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88951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36188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83426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3066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77902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en-US" dirty="0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300EB87-2D22-E6C7-763B-E9A7451BE205}"/>
              </a:ext>
            </a:extLst>
          </p:cNvPr>
          <p:cNvCxnSpPr>
            <a:cxnSpLocks/>
          </p:cNvCxnSpPr>
          <p:nvPr/>
        </p:nvCxnSpPr>
        <p:spPr>
          <a:xfrm flipH="1">
            <a:off x="8431869" y="10689269"/>
            <a:ext cx="408570" cy="26811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360B7B3-939F-FD97-26D5-3415A462149D}"/>
              </a:ext>
            </a:extLst>
          </p:cNvPr>
          <p:cNvCxnSpPr>
            <a:cxnSpLocks/>
          </p:cNvCxnSpPr>
          <p:nvPr/>
        </p:nvCxnSpPr>
        <p:spPr>
          <a:xfrm flipV="1">
            <a:off x="2741616" y="10801770"/>
            <a:ext cx="27791" cy="5619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0A29B803-E62F-FD24-24D1-F1490A37D8E0}"/>
              </a:ext>
            </a:extLst>
          </p:cNvPr>
          <p:cNvCxnSpPr>
            <a:cxnSpLocks/>
          </p:cNvCxnSpPr>
          <p:nvPr/>
        </p:nvCxnSpPr>
        <p:spPr>
          <a:xfrm>
            <a:off x="5602501" y="10521142"/>
            <a:ext cx="0" cy="336254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4F7DE35E-7B15-B6BC-CAC3-7523207D96B3}"/>
              </a:ext>
            </a:extLst>
          </p:cNvPr>
          <p:cNvCxnSpPr>
            <a:cxnSpLocks/>
          </p:cNvCxnSpPr>
          <p:nvPr/>
        </p:nvCxnSpPr>
        <p:spPr>
          <a:xfrm>
            <a:off x="3318778" y="10581461"/>
            <a:ext cx="0" cy="27593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953F07A-94C9-F04D-E93D-3664C20C2D3C}"/>
              </a:ext>
            </a:extLst>
          </p:cNvPr>
          <p:cNvCxnSpPr>
            <a:cxnSpLocks/>
          </p:cNvCxnSpPr>
          <p:nvPr/>
        </p:nvCxnSpPr>
        <p:spPr>
          <a:xfrm>
            <a:off x="734271" y="8785951"/>
            <a:ext cx="288937" cy="41505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Rectangle 118">
            <a:extLst>
              <a:ext uri="{FF2B5EF4-FFF2-40B4-BE49-F238E27FC236}">
                <a16:creationId xmlns:a16="http://schemas.microsoft.com/office/drawing/2014/main" id="{88DD88E0-B3AB-3EF4-FC19-9ED3BEBEA162}"/>
              </a:ext>
            </a:extLst>
          </p:cNvPr>
          <p:cNvSpPr/>
          <p:nvPr/>
        </p:nvSpPr>
        <p:spPr>
          <a:xfrm>
            <a:off x="2668462" y="15316841"/>
            <a:ext cx="5113928" cy="2879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7237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94475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4171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88951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36188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83426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3066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77902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1100" i="1" dirty="0"/>
          </a:p>
        </p:txBody>
      </p: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4BBA3E31-3A21-F734-AC04-318D7E75B2FE}"/>
              </a:ext>
            </a:extLst>
          </p:cNvPr>
          <p:cNvCxnSpPr>
            <a:cxnSpLocks/>
          </p:cNvCxnSpPr>
          <p:nvPr/>
        </p:nvCxnSpPr>
        <p:spPr>
          <a:xfrm flipH="1">
            <a:off x="977537" y="9922770"/>
            <a:ext cx="693895" cy="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ectangle 140">
            <a:extLst>
              <a:ext uri="{FF2B5EF4-FFF2-40B4-BE49-F238E27FC236}">
                <a16:creationId xmlns:a16="http://schemas.microsoft.com/office/drawing/2014/main" id="{3246B02D-B437-44D4-9318-3DED0F5FC4D6}"/>
              </a:ext>
            </a:extLst>
          </p:cNvPr>
          <p:cNvSpPr/>
          <p:nvPr/>
        </p:nvSpPr>
        <p:spPr>
          <a:xfrm>
            <a:off x="1931407" y="8250329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7237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94475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4171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88951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36188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83426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3066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77902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A309CF7F-1DAE-4388-93C3-EE4399606C6B}"/>
              </a:ext>
            </a:extLst>
          </p:cNvPr>
          <p:cNvSpPr txBox="1"/>
          <p:nvPr/>
        </p:nvSpPr>
        <p:spPr>
          <a:xfrm>
            <a:off x="6352900" y="15993614"/>
            <a:ext cx="1972460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Working Scientifically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C586EDA9-7643-426B-AF2B-F9C4A5E5FF03}"/>
              </a:ext>
            </a:extLst>
          </p:cNvPr>
          <p:cNvSpPr txBox="1"/>
          <p:nvPr/>
        </p:nvSpPr>
        <p:spPr>
          <a:xfrm>
            <a:off x="4382805" y="14422466"/>
            <a:ext cx="109582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Cell Biology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969E80A2-1C3C-4228-B48F-12FC24D271DE}"/>
              </a:ext>
            </a:extLst>
          </p:cNvPr>
          <p:cNvSpPr txBox="1"/>
          <p:nvPr/>
        </p:nvSpPr>
        <p:spPr>
          <a:xfrm>
            <a:off x="4672078" y="15899933"/>
            <a:ext cx="1788805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Atoms, Elements and Compounds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F379EBBF-41C8-4ED0-B040-B920BD243A5C}"/>
              </a:ext>
            </a:extLst>
          </p:cNvPr>
          <p:cNvSpPr txBox="1"/>
          <p:nvPr/>
        </p:nvSpPr>
        <p:spPr>
          <a:xfrm>
            <a:off x="6494934" y="14356132"/>
            <a:ext cx="1143615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Particle Models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54D503E7-82FC-4494-ABD4-86F2D6FFE7C9}"/>
              </a:ext>
            </a:extLst>
          </p:cNvPr>
          <p:cNvSpPr txBox="1"/>
          <p:nvPr/>
        </p:nvSpPr>
        <p:spPr>
          <a:xfrm>
            <a:off x="3414966" y="15945593"/>
            <a:ext cx="1108496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Forces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FA6C16EA-6587-4DC6-A2C3-B7B2946585E0}"/>
              </a:ext>
            </a:extLst>
          </p:cNvPr>
          <p:cNvSpPr txBox="1"/>
          <p:nvPr/>
        </p:nvSpPr>
        <p:spPr>
          <a:xfrm>
            <a:off x="1283665" y="15900079"/>
            <a:ext cx="1246298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Body Systems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E74BA547-DA90-451E-BF25-C95C49A37CCE}"/>
              </a:ext>
            </a:extLst>
          </p:cNvPr>
          <p:cNvSpPr txBox="1"/>
          <p:nvPr/>
        </p:nvSpPr>
        <p:spPr>
          <a:xfrm rot="19128020">
            <a:off x="-20489" y="13504432"/>
            <a:ext cx="1721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2060"/>
                </a:highlight>
              </a:rPr>
              <a:t>Reproduction</a:t>
            </a:r>
          </a:p>
          <a:p>
            <a:endParaRPr lang="en-GB" sz="1800" dirty="0">
              <a:solidFill>
                <a:schemeClr val="bg1"/>
              </a:solidFill>
              <a:highlight>
                <a:srgbClr val="002060"/>
              </a:highlight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8246827D-EB0F-4069-A1E4-C8FE7E751205}"/>
              </a:ext>
            </a:extLst>
          </p:cNvPr>
          <p:cNvSpPr txBox="1"/>
          <p:nvPr/>
        </p:nvSpPr>
        <p:spPr>
          <a:xfrm>
            <a:off x="1092850" y="12347823"/>
            <a:ext cx="1443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2060"/>
                </a:highlight>
              </a:rPr>
              <a:t>Chemical Reactions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BFFA842D-1C2E-4132-B8FB-FA320FF484DF}"/>
              </a:ext>
            </a:extLst>
          </p:cNvPr>
          <p:cNvSpPr txBox="1"/>
          <p:nvPr/>
        </p:nvSpPr>
        <p:spPr>
          <a:xfrm>
            <a:off x="1923194" y="13660122"/>
            <a:ext cx="1312321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Acid and Alkalis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A3C9E0F7-DB33-4874-B7C3-9D41A6DE98EC}"/>
              </a:ext>
            </a:extLst>
          </p:cNvPr>
          <p:cNvSpPr txBox="1"/>
          <p:nvPr/>
        </p:nvSpPr>
        <p:spPr>
          <a:xfrm>
            <a:off x="3274508" y="13660122"/>
            <a:ext cx="10948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Energy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0089BC66-E57C-4D17-B94C-F8BD8BA0699A}"/>
              </a:ext>
            </a:extLst>
          </p:cNvPr>
          <p:cNvSpPr txBox="1"/>
          <p:nvPr/>
        </p:nvSpPr>
        <p:spPr>
          <a:xfrm>
            <a:off x="3859167" y="12396652"/>
            <a:ext cx="1538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2060"/>
                </a:highlight>
              </a:rPr>
              <a:t>Motion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6294512A-88D5-4047-93AC-62ADCC65BA27}"/>
              </a:ext>
            </a:extLst>
          </p:cNvPr>
          <p:cNvSpPr txBox="1"/>
          <p:nvPr/>
        </p:nvSpPr>
        <p:spPr>
          <a:xfrm>
            <a:off x="4369272" y="13583966"/>
            <a:ext cx="1214980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Space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C21ECE0B-D626-4029-9BC1-BBE5BFA554B1}"/>
              </a:ext>
            </a:extLst>
          </p:cNvPr>
          <p:cNvSpPr txBox="1"/>
          <p:nvPr/>
        </p:nvSpPr>
        <p:spPr>
          <a:xfrm>
            <a:off x="5173597" y="12195181"/>
            <a:ext cx="1909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2060"/>
                </a:highlight>
              </a:rPr>
              <a:t>End of Year Assessment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B7667437-F4B4-4A4A-A7A6-08C62C335D96}"/>
              </a:ext>
            </a:extLst>
          </p:cNvPr>
          <p:cNvSpPr txBox="1"/>
          <p:nvPr/>
        </p:nvSpPr>
        <p:spPr>
          <a:xfrm>
            <a:off x="5869114" y="13686588"/>
            <a:ext cx="1442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2060"/>
                </a:highlight>
              </a:rPr>
              <a:t>End of Year Project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57BBED82-DA75-413D-92BE-C1E2543F97BE}"/>
              </a:ext>
            </a:extLst>
          </p:cNvPr>
          <p:cNvSpPr txBox="1"/>
          <p:nvPr/>
        </p:nvSpPr>
        <p:spPr>
          <a:xfrm>
            <a:off x="3774381" y="8995068"/>
            <a:ext cx="150601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Ecosystems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EA1E84D9-386F-4016-8E8B-F628040955EB}"/>
              </a:ext>
            </a:extLst>
          </p:cNvPr>
          <p:cNvSpPr txBox="1"/>
          <p:nvPr/>
        </p:nvSpPr>
        <p:spPr>
          <a:xfrm>
            <a:off x="7304898" y="11564555"/>
            <a:ext cx="1117328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Periodic Table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46FBEF61-0529-4DB4-852D-69EB038EB034}"/>
              </a:ext>
            </a:extLst>
          </p:cNvPr>
          <p:cNvSpPr txBox="1"/>
          <p:nvPr/>
        </p:nvSpPr>
        <p:spPr>
          <a:xfrm>
            <a:off x="8591388" y="10015882"/>
            <a:ext cx="852305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The Earth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437A75B5-1F34-46C1-B3B6-EF9DED1326D2}"/>
              </a:ext>
            </a:extLst>
          </p:cNvPr>
          <p:cNvSpPr txBox="1"/>
          <p:nvPr/>
        </p:nvSpPr>
        <p:spPr>
          <a:xfrm>
            <a:off x="6532111" y="9641413"/>
            <a:ext cx="1750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8000"/>
                </a:highlight>
              </a:rPr>
              <a:t>Adaptations and Inheritance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4F89C261-7F4C-4795-8194-FB7BD2DF322B}"/>
              </a:ext>
            </a:extLst>
          </p:cNvPr>
          <p:cNvSpPr txBox="1"/>
          <p:nvPr/>
        </p:nvSpPr>
        <p:spPr>
          <a:xfrm>
            <a:off x="5272040" y="9928796"/>
            <a:ext cx="9605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Waves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353E1F36-F956-4087-B7BE-E290007585A9}"/>
              </a:ext>
            </a:extLst>
          </p:cNvPr>
          <p:cNvSpPr txBox="1"/>
          <p:nvPr/>
        </p:nvSpPr>
        <p:spPr>
          <a:xfrm>
            <a:off x="3190527" y="9666301"/>
            <a:ext cx="1246298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Body Systems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F3FCA82F-EB26-4D04-B8B8-18491440AE2B}"/>
              </a:ext>
            </a:extLst>
          </p:cNvPr>
          <p:cNvSpPr txBox="1"/>
          <p:nvPr/>
        </p:nvSpPr>
        <p:spPr>
          <a:xfrm>
            <a:off x="1644689" y="9615858"/>
            <a:ext cx="1188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8000"/>
                </a:highlight>
              </a:rPr>
              <a:t>Drug and Alcohol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AA63E0E1-1205-4B54-BCE5-B63B5EFA5699}"/>
              </a:ext>
            </a:extLst>
          </p:cNvPr>
          <p:cNvSpPr txBox="1"/>
          <p:nvPr/>
        </p:nvSpPr>
        <p:spPr>
          <a:xfrm rot="6604">
            <a:off x="2120502" y="11142983"/>
            <a:ext cx="1578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8000"/>
                </a:highlight>
              </a:rPr>
              <a:t>Separation Techniques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580A4BE7-C39E-4ED4-A38E-E312A29D9F36}"/>
              </a:ext>
            </a:extLst>
          </p:cNvPr>
          <p:cNvSpPr txBox="1"/>
          <p:nvPr/>
        </p:nvSpPr>
        <p:spPr>
          <a:xfrm rot="18942992">
            <a:off x="-98614" y="8181276"/>
            <a:ext cx="2068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8000"/>
                </a:highlight>
              </a:rPr>
              <a:t>Metals and Acids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AE8FC113-478B-4A9C-9BC7-6978B925F515}"/>
              </a:ext>
            </a:extLst>
          </p:cNvPr>
          <p:cNvSpPr txBox="1"/>
          <p:nvPr/>
        </p:nvSpPr>
        <p:spPr>
          <a:xfrm>
            <a:off x="289814" y="10932160"/>
            <a:ext cx="1691862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Electricity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65F2F404-9436-477F-A17D-3EFD787C6EBC}"/>
              </a:ext>
            </a:extLst>
          </p:cNvPr>
          <p:cNvSpPr txBox="1"/>
          <p:nvPr/>
        </p:nvSpPr>
        <p:spPr>
          <a:xfrm>
            <a:off x="3012643" y="7799522"/>
            <a:ext cx="154766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Magnetism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EE712A8C-D4F0-4E6D-80B9-ACEA29D9AE14}"/>
              </a:ext>
            </a:extLst>
          </p:cNvPr>
          <p:cNvSpPr txBox="1"/>
          <p:nvPr/>
        </p:nvSpPr>
        <p:spPr>
          <a:xfrm rot="17969955">
            <a:off x="8552026" y="12432661"/>
            <a:ext cx="1504666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Diseases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51B6DCA2-3E18-4CD0-82CE-FD9601B0DC19}"/>
              </a:ext>
            </a:extLst>
          </p:cNvPr>
          <p:cNvSpPr txBox="1"/>
          <p:nvPr/>
        </p:nvSpPr>
        <p:spPr>
          <a:xfrm>
            <a:off x="4770839" y="7479149"/>
            <a:ext cx="1909272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8000"/>
                </a:highlight>
              </a:rPr>
              <a:t>End of Year Assessment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4B73F9FB-C045-401A-B30B-FF5D6684938B}"/>
              </a:ext>
            </a:extLst>
          </p:cNvPr>
          <p:cNvSpPr txBox="1"/>
          <p:nvPr/>
        </p:nvSpPr>
        <p:spPr>
          <a:xfrm>
            <a:off x="5872082" y="8938703"/>
            <a:ext cx="1808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highlight>
                  <a:srgbClr val="008000"/>
                </a:highlight>
              </a:rPr>
              <a:t>End of Year Project</a:t>
            </a:r>
          </a:p>
        </p:txBody>
      </p: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0957CED0-6D76-4F6A-B027-239A251E7C3A}"/>
              </a:ext>
            </a:extLst>
          </p:cNvPr>
          <p:cNvCxnSpPr>
            <a:cxnSpLocks/>
          </p:cNvCxnSpPr>
          <p:nvPr/>
        </p:nvCxnSpPr>
        <p:spPr>
          <a:xfrm>
            <a:off x="3758515" y="10404471"/>
            <a:ext cx="0" cy="28479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1C1E007C-009E-42C2-AA67-2B001A401B7F}"/>
              </a:ext>
            </a:extLst>
          </p:cNvPr>
          <p:cNvCxnSpPr>
            <a:cxnSpLocks/>
          </p:cNvCxnSpPr>
          <p:nvPr/>
        </p:nvCxnSpPr>
        <p:spPr>
          <a:xfrm>
            <a:off x="5780751" y="10352758"/>
            <a:ext cx="0" cy="28479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06EDB2B1-E1BD-4305-89E3-364211361675}"/>
              </a:ext>
            </a:extLst>
          </p:cNvPr>
          <p:cNvCxnSpPr>
            <a:cxnSpLocks/>
          </p:cNvCxnSpPr>
          <p:nvPr/>
        </p:nvCxnSpPr>
        <p:spPr>
          <a:xfrm>
            <a:off x="7286070" y="10296663"/>
            <a:ext cx="0" cy="28479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D06FF71F-DABE-41D0-8895-49CE9CC7E97A}"/>
              </a:ext>
            </a:extLst>
          </p:cNvPr>
          <p:cNvCxnSpPr>
            <a:cxnSpLocks/>
          </p:cNvCxnSpPr>
          <p:nvPr/>
        </p:nvCxnSpPr>
        <p:spPr>
          <a:xfrm flipH="1" flipV="1">
            <a:off x="8671844" y="12530708"/>
            <a:ext cx="452325" cy="786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19ADD187-019A-4CB3-999C-E6FAD6FD1C0B}"/>
              </a:ext>
            </a:extLst>
          </p:cNvPr>
          <p:cNvCxnSpPr>
            <a:cxnSpLocks/>
          </p:cNvCxnSpPr>
          <p:nvPr/>
        </p:nvCxnSpPr>
        <p:spPr>
          <a:xfrm>
            <a:off x="8047440" y="11927374"/>
            <a:ext cx="624404" cy="235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61FBBB88-BB5B-4650-A7FB-BA10F657FC58}"/>
              </a:ext>
            </a:extLst>
          </p:cNvPr>
          <p:cNvCxnSpPr>
            <a:cxnSpLocks/>
          </p:cNvCxnSpPr>
          <p:nvPr/>
        </p:nvCxnSpPr>
        <p:spPr>
          <a:xfrm flipV="1">
            <a:off x="904905" y="10570420"/>
            <a:ext cx="419580" cy="4542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3CB11707-4AD2-4DCD-91D0-406D02F13EE8}"/>
              </a:ext>
            </a:extLst>
          </p:cNvPr>
          <p:cNvCxnSpPr>
            <a:cxnSpLocks/>
          </p:cNvCxnSpPr>
          <p:nvPr/>
        </p:nvCxnSpPr>
        <p:spPr>
          <a:xfrm flipH="1">
            <a:off x="3626667" y="8173604"/>
            <a:ext cx="39427" cy="3456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7A0F9435-D98D-4B98-B78B-87D46D52986F}"/>
              </a:ext>
            </a:extLst>
          </p:cNvPr>
          <p:cNvCxnSpPr>
            <a:cxnSpLocks/>
          </p:cNvCxnSpPr>
          <p:nvPr/>
        </p:nvCxnSpPr>
        <p:spPr>
          <a:xfrm flipH="1">
            <a:off x="5380233" y="8111485"/>
            <a:ext cx="39427" cy="3456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E222F4EB-4F75-445C-8E2D-8838B568DE64}"/>
              </a:ext>
            </a:extLst>
          </p:cNvPr>
          <p:cNvCxnSpPr>
            <a:cxnSpLocks/>
          </p:cNvCxnSpPr>
          <p:nvPr/>
        </p:nvCxnSpPr>
        <p:spPr>
          <a:xfrm flipH="1" flipV="1">
            <a:off x="4458499" y="8659954"/>
            <a:ext cx="4074" cy="3848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06A98289-9F5B-4F2E-BCCC-D6B30208C2BB}"/>
              </a:ext>
            </a:extLst>
          </p:cNvPr>
          <p:cNvCxnSpPr>
            <a:cxnSpLocks/>
          </p:cNvCxnSpPr>
          <p:nvPr/>
        </p:nvCxnSpPr>
        <p:spPr>
          <a:xfrm flipH="1" flipV="1">
            <a:off x="6617929" y="8637876"/>
            <a:ext cx="4074" cy="3848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Oval 231">
            <a:extLst>
              <a:ext uri="{FF2B5EF4-FFF2-40B4-BE49-F238E27FC236}">
                <a16:creationId xmlns:a16="http://schemas.microsoft.com/office/drawing/2014/main" id="{79421955-2155-5167-0AAE-92D50029FF5B}"/>
              </a:ext>
            </a:extLst>
          </p:cNvPr>
          <p:cNvSpPr/>
          <p:nvPr/>
        </p:nvSpPr>
        <p:spPr>
          <a:xfrm>
            <a:off x="7339130" y="7808292"/>
            <a:ext cx="1209711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233" name="Oval 232">
            <a:extLst>
              <a:ext uri="{FF2B5EF4-FFF2-40B4-BE49-F238E27FC236}">
                <a16:creationId xmlns:a16="http://schemas.microsoft.com/office/drawing/2014/main" id="{1F2A83D7-5FAF-2DF1-8E44-E3440C7932E6}"/>
              </a:ext>
            </a:extLst>
          </p:cNvPr>
          <p:cNvSpPr/>
          <p:nvPr/>
        </p:nvSpPr>
        <p:spPr>
          <a:xfrm>
            <a:off x="7521264" y="801175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73F7D8B2-1E45-4D88-D217-32EBB22F74FC}"/>
              </a:ext>
            </a:extLst>
          </p:cNvPr>
          <p:cNvSpPr txBox="1"/>
          <p:nvPr/>
        </p:nvSpPr>
        <p:spPr>
          <a:xfrm>
            <a:off x="7506810" y="8045313"/>
            <a:ext cx="841074" cy="34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b="1" dirty="0"/>
              <a:t>YEAR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527061B8-8CEB-0DD8-1D3E-D2B1163EF744}"/>
              </a:ext>
            </a:extLst>
          </p:cNvPr>
          <p:cNvSpPr txBox="1"/>
          <p:nvPr/>
        </p:nvSpPr>
        <p:spPr>
          <a:xfrm>
            <a:off x="7500417" y="7920301"/>
            <a:ext cx="841074" cy="1085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/>
              <a:t>9</a:t>
            </a:r>
          </a:p>
        </p:txBody>
      </p:sp>
      <p:sp>
        <p:nvSpPr>
          <p:cNvPr id="161" name="Rectangle 140">
            <a:extLst>
              <a:ext uri="{FF2B5EF4-FFF2-40B4-BE49-F238E27FC236}">
                <a16:creationId xmlns:a16="http://schemas.microsoft.com/office/drawing/2014/main" id="{93DF6872-3327-48C3-A093-B0A7C0AD6FCB}"/>
              </a:ext>
            </a:extLst>
          </p:cNvPr>
          <p:cNvSpPr/>
          <p:nvPr/>
        </p:nvSpPr>
        <p:spPr>
          <a:xfrm>
            <a:off x="2010023" y="5738332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7237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94475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4171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88951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36188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83426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3066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77902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62" name="Block Arc 161">
            <a:extLst>
              <a:ext uri="{FF2B5EF4-FFF2-40B4-BE49-F238E27FC236}">
                <a16:creationId xmlns:a16="http://schemas.microsoft.com/office/drawing/2014/main" id="{BAFF21E3-474C-48D2-9753-543318F45EE1}"/>
              </a:ext>
            </a:extLst>
          </p:cNvPr>
          <p:cNvSpPr/>
          <p:nvPr/>
        </p:nvSpPr>
        <p:spPr>
          <a:xfrm rot="16200000">
            <a:off x="873208" y="4073001"/>
            <a:ext cx="2349283" cy="221516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7237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94475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4171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88951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36188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83426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3066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77902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6BCC8131-616E-45D5-8FEC-7F107934BBA7}"/>
              </a:ext>
            </a:extLst>
          </p:cNvPr>
          <p:cNvSpPr txBox="1"/>
          <p:nvPr/>
        </p:nvSpPr>
        <p:spPr>
          <a:xfrm rot="18472309">
            <a:off x="8629009" y="7761819"/>
            <a:ext cx="17585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Further Cell Biology</a:t>
            </a:r>
          </a:p>
          <a:p>
            <a:endParaRPr lang="en-GB" sz="1800" dirty="0">
              <a:solidFill>
                <a:schemeClr val="bg1"/>
              </a:solidFill>
              <a:highlight>
                <a:srgbClr val="FE5E00"/>
              </a:highlight>
            </a:endParaRP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D3EE8F82-783D-41E9-82D4-6701E550AF8F}"/>
              </a:ext>
            </a:extLst>
          </p:cNvPr>
          <p:cNvSpPr txBox="1"/>
          <p:nvPr/>
        </p:nvSpPr>
        <p:spPr>
          <a:xfrm rot="2797610">
            <a:off x="8482609" y="5711838"/>
            <a:ext cx="12096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highlight>
                  <a:srgbClr val="FE5E00"/>
                </a:highlight>
              </a:rPr>
              <a:t>Further Energy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5338EB0A-3905-462D-AD92-8EE3222042A8}"/>
              </a:ext>
            </a:extLst>
          </p:cNvPr>
          <p:cNvSpPr txBox="1"/>
          <p:nvPr/>
        </p:nvSpPr>
        <p:spPr>
          <a:xfrm>
            <a:off x="6262471" y="6437892"/>
            <a:ext cx="1893972" cy="97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Further Atomic Structure</a:t>
            </a:r>
          </a:p>
          <a:p>
            <a:endParaRPr lang="en-GB" sz="2000" dirty="0">
              <a:solidFill>
                <a:schemeClr val="bg1"/>
              </a:solidFill>
              <a:highlight>
                <a:srgbClr val="FE5E00"/>
              </a:highlight>
            </a:endParaRP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23280600-F4CE-4787-A7EA-1B3013F8660C}"/>
              </a:ext>
            </a:extLst>
          </p:cNvPr>
          <p:cNvSpPr txBox="1"/>
          <p:nvPr/>
        </p:nvSpPr>
        <p:spPr>
          <a:xfrm>
            <a:off x="6035940" y="5040800"/>
            <a:ext cx="1871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Further Particle Physics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6592F88C-F279-4B59-99DD-C63F4459DF72}"/>
              </a:ext>
            </a:extLst>
          </p:cNvPr>
          <p:cNvSpPr txBox="1"/>
          <p:nvPr/>
        </p:nvSpPr>
        <p:spPr>
          <a:xfrm>
            <a:off x="4062147" y="5114114"/>
            <a:ext cx="1610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Further Bioenergetics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66DDF36E-811F-4FB1-ABCA-581E8BC0F7E6}"/>
              </a:ext>
            </a:extLst>
          </p:cNvPr>
          <p:cNvSpPr txBox="1"/>
          <p:nvPr/>
        </p:nvSpPr>
        <p:spPr>
          <a:xfrm>
            <a:off x="2823359" y="6435716"/>
            <a:ext cx="1828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Further Energy Changes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F96A8E1D-430F-476F-A650-36AC4CC9DA62}"/>
              </a:ext>
            </a:extLst>
          </p:cNvPr>
          <p:cNvSpPr txBox="1"/>
          <p:nvPr/>
        </p:nvSpPr>
        <p:spPr>
          <a:xfrm>
            <a:off x="2323792" y="5098906"/>
            <a:ext cx="1610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Further Infections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DC0F4327-9A97-4597-B0FA-9AB8BDA1E0EA}"/>
              </a:ext>
            </a:extLst>
          </p:cNvPr>
          <p:cNvSpPr txBox="1"/>
          <p:nvPr/>
        </p:nvSpPr>
        <p:spPr>
          <a:xfrm rot="3121522">
            <a:off x="39344" y="5879691"/>
            <a:ext cx="1610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highlight>
                  <a:srgbClr val="FE5E00"/>
                </a:highlight>
              </a:rPr>
              <a:t>Further Structure and Bonding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FAA2F4E8-1801-4634-B5DF-AAD5DEFD25D9}"/>
              </a:ext>
            </a:extLst>
          </p:cNvPr>
          <p:cNvSpPr txBox="1"/>
          <p:nvPr/>
        </p:nvSpPr>
        <p:spPr>
          <a:xfrm>
            <a:off x="127087" y="4255000"/>
            <a:ext cx="11104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highlight>
                  <a:srgbClr val="FE5E00"/>
                </a:highlight>
              </a:rPr>
              <a:t>Further Nuclear Physics</a:t>
            </a: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CCA85A71-87A5-4BD1-B2A0-AF718B0B2F21}"/>
              </a:ext>
            </a:extLst>
          </p:cNvPr>
          <p:cNvSpPr txBox="1"/>
          <p:nvPr/>
        </p:nvSpPr>
        <p:spPr>
          <a:xfrm rot="19622590">
            <a:off x="699000" y="3171895"/>
            <a:ext cx="1225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Further Space Physics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24CEA095-E748-4CFD-A082-279D703F34A3}"/>
              </a:ext>
            </a:extLst>
          </p:cNvPr>
          <p:cNvSpPr txBox="1"/>
          <p:nvPr/>
        </p:nvSpPr>
        <p:spPr>
          <a:xfrm>
            <a:off x="2030639" y="3328756"/>
            <a:ext cx="1909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End of Year Assessment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F13F004F-BA43-4508-B1C0-0B201AE73360}"/>
              </a:ext>
            </a:extLst>
          </p:cNvPr>
          <p:cNvSpPr txBox="1"/>
          <p:nvPr/>
        </p:nvSpPr>
        <p:spPr>
          <a:xfrm>
            <a:off x="2517309" y="4635925"/>
            <a:ext cx="2395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FE5E00"/>
                </a:highlight>
              </a:rPr>
              <a:t>End of Year Project</a:t>
            </a:r>
          </a:p>
        </p:txBody>
      </p:sp>
      <p:sp>
        <p:nvSpPr>
          <p:cNvPr id="177" name="Rectangle 140">
            <a:extLst>
              <a:ext uri="{FF2B5EF4-FFF2-40B4-BE49-F238E27FC236}">
                <a16:creationId xmlns:a16="http://schemas.microsoft.com/office/drawing/2014/main" id="{4C8D14A7-FE2B-472D-A161-20B49DCA97F5}"/>
              </a:ext>
            </a:extLst>
          </p:cNvPr>
          <p:cNvSpPr/>
          <p:nvPr/>
        </p:nvSpPr>
        <p:spPr>
          <a:xfrm>
            <a:off x="2069495" y="3996348"/>
            <a:ext cx="2691867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7237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94475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4171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88951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36188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83426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30663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77902" algn="l" defTabSz="1094475" rtl="0" eaLnBrk="1" latinLnBrk="0" hangingPunct="1">
              <a:defRPr sz="2155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105DEE86-B11A-4CD2-86C6-A7618AA17332}"/>
              </a:ext>
            </a:extLst>
          </p:cNvPr>
          <p:cNvSpPr/>
          <p:nvPr/>
        </p:nvSpPr>
        <p:spPr>
          <a:xfrm>
            <a:off x="4182790" y="3672197"/>
            <a:ext cx="1209711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72BCB3A5-EE40-433A-89B2-93C296B3B83A}"/>
              </a:ext>
            </a:extLst>
          </p:cNvPr>
          <p:cNvSpPr/>
          <p:nvPr/>
        </p:nvSpPr>
        <p:spPr>
          <a:xfrm>
            <a:off x="4355557" y="387383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07A43343-221A-4C20-9F16-AFA2434E6BE6}"/>
              </a:ext>
            </a:extLst>
          </p:cNvPr>
          <p:cNvSpPr txBox="1"/>
          <p:nvPr/>
        </p:nvSpPr>
        <p:spPr>
          <a:xfrm>
            <a:off x="4343432" y="3732815"/>
            <a:ext cx="841074" cy="1085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/>
              <a:t>10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711A0BD3-DEB6-4625-92E0-BF098B742F5A}"/>
              </a:ext>
            </a:extLst>
          </p:cNvPr>
          <p:cNvSpPr txBox="1"/>
          <p:nvPr/>
        </p:nvSpPr>
        <p:spPr>
          <a:xfrm>
            <a:off x="4350302" y="3864704"/>
            <a:ext cx="841074" cy="34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b="1" dirty="0"/>
              <a:t>YEAR</a:t>
            </a:r>
          </a:p>
        </p:txBody>
      </p: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B8E1D628-01E5-4C7A-949A-69CD68627F7F}"/>
              </a:ext>
            </a:extLst>
          </p:cNvPr>
          <p:cNvCxnSpPr>
            <a:cxnSpLocks/>
          </p:cNvCxnSpPr>
          <p:nvPr/>
        </p:nvCxnSpPr>
        <p:spPr>
          <a:xfrm flipH="1" flipV="1">
            <a:off x="8608698" y="7923507"/>
            <a:ext cx="337342" cy="2500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FBC3838A-AA7E-432A-92F9-B44E92AB2E64}"/>
              </a:ext>
            </a:extLst>
          </p:cNvPr>
          <p:cNvCxnSpPr>
            <a:cxnSpLocks/>
          </p:cNvCxnSpPr>
          <p:nvPr/>
        </p:nvCxnSpPr>
        <p:spPr>
          <a:xfrm flipH="1">
            <a:off x="8437389" y="6175923"/>
            <a:ext cx="326270" cy="2653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DBF03B6C-E239-4F2A-9D17-E04DD56BF2EE}"/>
              </a:ext>
            </a:extLst>
          </p:cNvPr>
          <p:cNvCxnSpPr>
            <a:cxnSpLocks/>
          </p:cNvCxnSpPr>
          <p:nvPr/>
        </p:nvCxnSpPr>
        <p:spPr>
          <a:xfrm flipV="1">
            <a:off x="6989001" y="6123754"/>
            <a:ext cx="0" cy="3399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C2C76411-6C13-4D18-A8B6-644E2C4837B7}"/>
              </a:ext>
            </a:extLst>
          </p:cNvPr>
          <p:cNvCxnSpPr>
            <a:cxnSpLocks/>
          </p:cNvCxnSpPr>
          <p:nvPr/>
        </p:nvCxnSpPr>
        <p:spPr>
          <a:xfrm flipV="1">
            <a:off x="3637925" y="6222775"/>
            <a:ext cx="0" cy="3399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0B0156B4-30E1-4C65-8F7C-7CACEB6DFA00}"/>
              </a:ext>
            </a:extLst>
          </p:cNvPr>
          <p:cNvCxnSpPr>
            <a:cxnSpLocks/>
          </p:cNvCxnSpPr>
          <p:nvPr/>
        </p:nvCxnSpPr>
        <p:spPr>
          <a:xfrm flipV="1">
            <a:off x="1039336" y="5776033"/>
            <a:ext cx="338354" cy="2897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42FC93EA-229F-4FA2-9B3E-CE6F7CD86CB3}"/>
              </a:ext>
            </a:extLst>
          </p:cNvPr>
          <p:cNvCxnSpPr>
            <a:cxnSpLocks/>
          </p:cNvCxnSpPr>
          <p:nvPr/>
        </p:nvCxnSpPr>
        <p:spPr>
          <a:xfrm flipV="1">
            <a:off x="3505651" y="4354145"/>
            <a:ext cx="0" cy="3399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018FDAB7-E947-484B-84BD-5DAB2F9DF8FF}"/>
              </a:ext>
            </a:extLst>
          </p:cNvPr>
          <p:cNvCxnSpPr>
            <a:cxnSpLocks/>
          </p:cNvCxnSpPr>
          <p:nvPr/>
        </p:nvCxnSpPr>
        <p:spPr>
          <a:xfrm>
            <a:off x="805750" y="4818625"/>
            <a:ext cx="518735" cy="5348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809F7B2C-C753-41A7-9C8C-7230A43655DE}"/>
              </a:ext>
            </a:extLst>
          </p:cNvPr>
          <p:cNvCxnSpPr>
            <a:cxnSpLocks/>
          </p:cNvCxnSpPr>
          <p:nvPr/>
        </p:nvCxnSpPr>
        <p:spPr>
          <a:xfrm>
            <a:off x="1347257" y="4112109"/>
            <a:ext cx="250157" cy="24933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C106B78E-DDD7-41FF-A2C3-E08CA7247F81}"/>
              </a:ext>
            </a:extLst>
          </p:cNvPr>
          <p:cNvCxnSpPr>
            <a:cxnSpLocks/>
          </p:cNvCxnSpPr>
          <p:nvPr/>
        </p:nvCxnSpPr>
        <p:spPr>
          <a:xfrm flipH="1">
            <a:off x="2729826" y="3943780"/>
            <a:ext cx="4547" cy="3084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6E262989-DE46-4F7E-B7C1-B0D96945C505}"/>
              </a:ext>
            </a:extLst>
          </p:cNvPr>
          <p:cNvCxnSpPr>
            <a:cxnSpLocks/>
          </p:cNvCxnSpPr>
          <p:nvPr/>
        </p:nvCxnSpPr>
        <p:spPr>
          <a:xfrm flipH="1">
            <a:off x="2832968" y="5663813"/>
            <a:ext cx="4547" cy="3084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3C6B3832-5C10-426A-99AD-5B1A56BEBB8C}"/>
              </a:ext>
            </a:extLst>
          </p:cNvPr>
          <p:cNvCxnSpPr>
            <a:cxnSpLocks/>
          </p:cNvCxnSpPr>
          <p:nvPr/>
        </p:nvCxnSpPr>
        <p:spPr>
          <a:xfrm flipH="1">
            <a:off x="4760796" y="5697337"/>
            <a:ext cx="4547" cy="3084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CF1FB506-8261-4694-B21A-8198100C2700}"/>
              </a:ext>
            </a:extLst>
          </p:cNvPr>
          <p:cNvCxnSpPr>
            <a:cxnSpLocks/>
          </p:cNvCxnSpPr>
          <p:nvPr/>
        </p:nvCxnSpPr>
        <p:spPr>
          <a:xfrm flipH="1">
            <a:off x="6719636" y="5643338"/>
            <a:ext cx="4547" cy="3084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phic 4" descr="Atom with solid fill">
            <a:extLst>
              <a:ext uri="{FF2B5EF4-FFF2-40B4-BE49-F238E27FC236}">
                <a16:creationId xmlns:a16="http://schemas.microsoft.com/office/drawing/2014/main" id="{15A137CC-ACBB-4473-8E5B-9937DD17C3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68981" y="3135003"/>
            <a:ext cx="1346022" cy="1346022"/>
          </a:xfrm>
          <a:prstGeom prst="rect">
            <a:avLst/>
          </a:prstGeom>
        </p:spPr>
      </p:pic>
      <p:pic>
        <p:nvPicPr>
          <p:cNvPr id="8" name="Graphic 7" descr="Flask with solid fill">
            <a:extLst>
              <a:ext uri="{FF2B5EF4-FFF2-40B4-BE49-F238E27FC236}">
                <a16:creationId xmlns:a16="http://schemas.microsoft.com/office/drawing/2014/main" id="{7AF98432-E45C-4477-85B1-754FEB4D60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751429" y="9019154"/>
            <a:ext cx="914400" cy="914400"/>
          </a:xfrm>
          <a:prstGeom prst="rect">
            <a:avLst/>
          </a:prstGeom>
        </p:spPr>
      </p:pic>
      <p:pic>
        <p:nvPicPr>
          <p:cNvPr id="11" name="Graphic 10" descr="Beaker with solid fill">
            <a:extLst>
              <a:ext uri="{FF2B5EF4-FFF2-40B4-BE49-F238E27FC236}">
                <a16:creationId xmlns:a16="http://schemas.microsoft.com/office/drawing/2014/main" id="{AE2899B7-B280-4671-9BB8-8C6160AB0E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8030" y="14962713"/>
            <a:ext cx="914400" cy="914400"/>
          </a:xfrm>
          <a:prstGeom prst="rect">
            <a:avLst/>
          </a:prstGeom>
        </p:spPr>
      </p:pic>
      <p:pic>
        <p:nvPicPr>
          <p:cNvPr id="14" name="Graphic 13" descr="Test tubes with solid fill">
            <a:extLst>
              <a:ext uri="{FF2B5EF4-FFF2-40B4-BE49-F238E27FC236}">
                <a16:creationId xmlns:a16="http://schemas.microsoft.com/office/drawing/2014/main" id="{C3ADC288-7415-4713-B9FC-632FE189B6D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854778" y="16096186"/>
            <a:ext cx="914400" cy="914400"/>
          </a:xfrm>
          <a:prstGeom prst="rect">
            <a:avLst/>
          </a:prstGeom>
        </p:spPr>
      </p:pic>
      <p:pic>
        <p:nvPicPr>
          <p:cNvPr id="17" name="Graphic 16" descr="DNA with solid fill">
            <a:extLst>
              <a:ext uri="{FF2B5EF4-FFF2-40B4-BE49-F238E27FC236}">
                <a16:creationId xmlns:a16="http://schemas.microsoft.com/office/drawing/2014/main" id="{6C58B08D-CFE5-44D7-A5DE-87D17C50712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439224" y="7100980"/>
            <a:ext cx="914400" cy="914400"/>
          </a:xfrm>
          <a:prstGeom prst="rect">
            <a:avLst/>
          </a:prstGeom>
        </p:spPr>
      </p:pic>
      <p:pic>
        <p:nvPicPr>
          <p:cNvPr id="20" name="Graphic 19" descr="Microscope with solid fill">
            <a:extLst>
              <a:ext uri="{FF2B5EF4-FFF2-40B4-BE49-F238E27FC236}">
                <a16:creationId xmlns:a16="http://schemas.microsoft.com/office/drawing/2014/main" id="{417CFF57-9259-4E9B-A7C6-101B0468DB4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59361" y="11444673"/>
            <a:ext cx="914400" cy="9144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EA07856-02B5-4FC8-818C-EDD10B21FF54}"/>
              </a:ext>
            </a:extLst>
          </p:cNvPr>
          <p:cNvSpPr txBox="1"/>
          <p:nvPr/>
        </p:nvSpPr>
        <p:spPr>
          <a:xfrm>
            <a:off x="546415" y="1181629"/>
            <a:ext cx="7463318" cy="1750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Science KS3 Information</a:t>
            </a:r>
          </a:p>
          <a:p>
            <a:r>
              <a:rPr lang="en-GB" dirty="0"/>
              <a:t>We follow a version of the AQA Activate course that allows us to prepare our pupils for the AQA GCSE Separate Science and Combine Science: Trilogy Courses</a:t>
            </a:r>
          </a:p>
          <a:p>
            <a:r>
              <a:rPr lang="en-GB" dirty="0"/>
              <a:t>More information on this can be found on the AQA Website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695301-CF64-4766-A3D5-F3662B4064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948BD6-81BF-4845-9D4A-4D52A79E274D}">
  <ds:schemaRefs>
    <ds:schemaRef ds:uri="http://schemas.microsoft.com/office/2006/metadata/properties"/>
    <ds:schemaRef ds:uri="http://schemas.microsoft.com/office/infopath/2007/PartnerControls"/>
    <ds:schemaRef ds:uri="e1680a83-034f-4325-ab96-3a92fa10c40f"/>
    <ds:schemaRef ds:uri="bf91ffd2-734a-4696-a94d-ffe7c3ef99ef"/>
  </ds:schemaRefs>
</ds:datastoreItem>
</file>

<file path=customXml/itemProps3.xml><?xml version="1.0" encoding="utf-8"?>
<ds:datastoreItem xmlns:ds="http://schemas.openxmlformats.org/officeDocument/2006/customXml" ds:itemID="{C0675BEA-3491-42C5-8BDB-D9CDFDBE258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5362</TotalTime>
  <Words>158</Words>
  <Application>Microsoft Office PowerPoint</Application>
  <PresentationFormat>Custom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Matt Orsborne</cp:lastModifiedBy>
  <cp:revision>304</cp:revision>
  <cp:lastPrinted>2018-09-02T17:44:52Z</cp:lastPrinted>
  <dcterms:created xsi:type="dcterms:W3CDTF">2018-02-08T08:28:53Z</dcterms:created>
  <dcterms:modified xsi:type="dcterms:W3CDTF">2026-05-20T11:22:13Z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