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9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  <a:srgbClr val="002060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434" autoAdjust="0"/>
    <p:restoredTop sz="95833" autoAdjust="0"/>
  </p:normalViewPr>
  <p:slideViewPr>
    <p:cSldViewPr snapToGrid="0">
      <p:cViewPr>
        <p:scale>
          <a:sx n="68" d="100"/>
          <a:sy n="68" d="100"/>
        </p:scale>
        <p:origin x="2270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B17486-A587-47A2-ADB2-659652B81BD8}"/>
              </a:ext>
            </a:extLst>
          </p:cNvPr>
          <p:cNvSpPr/>
          <p:nvPr/>
        </p:nvSpPr>
        <p:spPr>
          <a:xfrm>
            <a:off x="1966681" y="2486352"/>
            <a:ext cx="2814510" cy="62936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8BF795-BD48-4B60-9CDD-766ADC0EC605}"/>
              </a:ext>
            </a:extLst>
          </p:cNvPr>
          <p:cNvSpPr/>
          <p:nvPr/>
        </p:nvSpPr>
        <p:spPr>
          <a:xfrm>
            <a:off x="2114182" y="4676732"/>
            <a:ext cx="5709702" cy="625169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C2D0F1F6-163C-4275-BF9E-A26F38319732}"/>
              </a:ext>
            </a:extLst>
          </p:cNvPr>
          <p:cNvSpPr/>
          <p:nvPr/>
        </p:nvSpPr>
        <p:spPr>
          <a:xfrm rot="5400000" flipH="1">
            <a:off x="6353966" y="7079145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4651AD-EDF1-405C-8A51-C73E040028BC}"/>
              </a:ext>
            </a:extLst>
          </p:cNvPr>
          <p:cNvSpPr/>
          <p:nvPr/>
        </p:nvSpPr>
        <p:spPr>
          <a:xfrm>
            <a:off x="1966681" y="15533899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6F1405D5-86CD-40EB-AE3D-7CCE186AFC0B}"/>
              </a:ext>
            </a:extLst>
          </p:cNvPr>
          <p:cNvSpPr/>
          <p:nvPr/>
        </p:nvSpPr>
        <p:spPr>
          <a:xfrm rot="16200000">
            <a:off x="619964" y="1366309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727EB5-6FED-43C7-BBBD-ACEE8A3CF165}"/>
              </a:ext>
            </a:extLst>
          </p:cNvPr>
          <p:cNvSpPr/>
          <p:nvPr/>
        </p:nvSpPr>
        <p:spPr>
          <a:xfrm>
            <a:off x="1928868" y="13377794"/>
            <a:ext cx="5942696" cy="59626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D3840-085F-4C5F-8C19-E7C9E4332ADB}"/>
              </a:ext>
            </a:extLst>
          </p:cNvPr>
          <p:cNvSpPr txBox="1"/>
          <p:nvPr/>
        </p:nvSpPr>
        <p:spPr>
          <a:xfrm>
            <a:off x="3120865" y="327224"/>
            <a:ext cx="46451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ptos" panose="020B0004020202020204" pitchFamily="34" charset="0"/>
                <a:cs typeface="Aharoni" panose="020B0604020202020204" pitchFamily="2" charset="-79"/>
              </a:rPr>
              <a:t>BTEC National Sport Learning Journey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EDFA7F-8B39-4023-8B57-232CC5004700}"/>
              </a:ext>
            </a:extLst>
          </p:cNvPr>
          <p:cNvSpPr txBox="1"/>
          <p:nvPr/>
        </p:nvSpPr>
        <p:spPr>
          <a:xfrm>
            <a:off x="7265978" y="15429809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BA95E5-914F-4DD7-986D-F63BCE30C714}"/>
              </a:ext>
            </a:extLst>
          </p:cNvPr>
          <p:cNvSpPr/>
          <p:nvPr/>
        </p:nvSpPr>
        <p:spPr>
          <a:xfrm>
            <a:off x="6363325" y="13371652"/>
            <a:ext cx="1572877" cy="59626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67531C9-A007-478B-A70E-6BB6835785F4}"/>
              </a:ext>
            </a:extLst>
          </p:cNvPr>
          <p:cNvSpPr/>
          <p:nvPr/>
        </p:nvSpPr>
        <p:spPr>
          <a:xfrm>
            <a:off x="6943270" y="15326603"/>
            <a:ext cx="1214980" cy="122507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EBC58A1-4C94-4034-97D6-FE6998D5DDA7}"/>
              </a:ext>
            </a:extLst>
          </p:cNvPr>
          <p:cNvSpPr/>
          <p:nvPr/>
        </p:nvSpPr>
        <p:spPr>
          <a:xfrm>
            <a:off x="7085115" y="15488665"/>
            <a:ext cx="958947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731026-DE9D-4AFD-B205-266D8D6F8E79}"/>
              </a:ext>
            </a:extLst>
          </p:cNvPr>
          <p:cNvSpPr txBox="1"/>
          <p:nvPr/>
        </p:nvSpPr>
        <p:spPr>
          <a:xfrm>
            <a:off x="7155745" y="15585466"/>
            <a:ext cx="835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CB55A-6D4E-48BF-A730-1298E159BEF7}"/>
              </a:ext>
            </a:extLst>
          </p:cNvPr>
          <p:cNvSpPr txBox="1"/>
          <p:nvPr/>
        </p:nvSpPr>
        <p:spPr>
          <a:xfrm>
            <a:off x="7149764" y="15514522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607FBBC-597A-40E2-B62A-70ADA8EB9F92}"/>
              </a:ext>
            </a:extLst>
          </p:cNvPr>
          <p:cNvCxnSpPr>
            <a:cxnSpLocks/>
          </p:cNvCxnSpPr>
          <p:nvPr/>
        </p:nvCxnSpPr>
        <p:spPr>
          <a:xfrm flipV="1">
            <a:off x="4648330" y="15935773"/>
            <a:ext cx="0" cy="4561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0A6CBA4-43E7-4162-A787-33A7A28DB0AC}"/>
              </a:ext>
            </a:extLst>
          </p:cNvPr>
          <p:cNvCxnSpPr>
            <a:cxnSpLocks/>
          </p:cNvCxnSpPr>
          <p:nvPr/>
        </p:nvCxnSpPr>
        <p:spPr>
          <a:xfrm>
            <a:off x="3615082" y="15326603"/>
            <a:ext cx="0" cy="3338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B62A2B7-BFE8-471D-86C9-57E2D7EB98E9}"/>
              </a:ext>
            </a:extLst>
          </p:cNvPr>
          <p:cNvCxnSpPr>
            <a:cxnSpLocks/>
          </p:cNvCxnSpPr>
          <p:nvPr/>
        </p:nvCxnSpPr>
        <p:spPr>
          <a:xfrm flipV="1">
            <a:off x="1647897" y="15808986"/>
            <a:ext cx="293442" cy="56440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9E64DB7-96BD-44B3-8033-EC4B8542F632}"/>
              </a:ext>
            </a:extLst>
          </p:cNvPr>
          <p:cNvCxnSpPr>
            <a:cxnSpLocks/>
          </p:cNvCxnSpPr>
          <p:nvPr/>
        </p:nvCxnSpPr>
        <p:spPr>
          <a:xfrm>
            <a:off x="987604" y="13256590"/>
            <a:ext cx="428162" cy="71132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F89596A-3DAB-49A3-A644-511E9412A48D}"/>
              </a:ext>
            </a:extLst>
          </p:cNvPr>
          <p:cNvCxnSpPr>
            <a:cxnSpLocks/>
          </p:cNvCxnSpPr>
          <p:nvPr/>
        </p:nvCxnSpPr>
        <p:spPr>
          <a:xfrm>
            <a:off x="4341690" y="13078623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Block Arc 40">
            <a:extLst>
              <a:ext uri="{FF2B5EF4-FFF2-40B4-BE49-F238E27FC236}">
                <a16:creationId xmlns:a16="http://schemas.microsoft.com/office/drawing/2014/main" id="{5EFC9A11-9752-4A26-A9C3-D454DD4FE108}"/>
              </a:ext>
            </a:extLst>
          </p:cNvPr>
          <p:cNvSpPr/>
          <p:nvPr/>
        </p:nvSpPr>
        <p:spPr>
          <a:xfrm rot="5400000" flipH="1">
            <a:off x="6418957" y="11404950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DD0B723-CCAD-4122-829E-77A7C2EC63B1}"/>
              </a:ext>
            </a:extLst>
          </p:cNvPr>
          <p:cNvSpPr/>
          <p:nvPr/>
        </p:nvSpPr>
        <p:spPr>
          <a:xfrm>
            <a:off x="2032661" y="11143335"/>
            <a:ext cx="5841604" cy="64269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3" name="Block Arc 42">
            <a:extLst>
              <a:ext uri="{FF2B5EF4-FFF2-40B4-BE49-F238E27FC236}">
                <a16:creationId xmlns:a16="http://schemas.microsoft.com/office/drawing/2014/main" id="{2F76A5E2-D794-4CE0-A90E-45AAB8CBB91C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4" name="Rectangle 140">
            <a:extLst>
              <a:ext uri="{FF2B5EF4-FFF2-40B4-BE49-F238E27FC236}">
                <a16:creationId xmlns:a16="http://schemas.microsoft.com/office/drawing/2014/main" id="{37FE87CE-3946-4549-A4A3-3E7C48715636}"/>
              </a:ext>
            </a:extLst>
          </p:cNvPr>
          <p:cNvSpPr/>
          <p:nvPr/>
        </p:nvSpPr>
        <p:spPr>
          <a:xfrm>
            <a:off x="1966681" y="8978897"/>
            <a:ext cx="6001692" cy="655199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21271D4-1305-46C4-BC3C-4A2A5F3DD748}"/>
              </a:ext>
            </a:extLst>
          </p:cNvPr>
          <p:cNvCxnSpPr>
            <a:cxnSpLocks/>
          </p:cNvCxnSpPr>
          <p:nvPr/>
        </p:nvCxnSpPr>
        <p:spPr>
          <a:xfrm>
            <a:off x="8076805" y="12425000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A251E67-3631-4DEC-B88A-D70E8CA35B2E}"/>
              </a:ext>
            </a:extLst>
          </p:cNvPr>
          <p:cNvCxnSpPr>
            <a:cxnSpLocks/>
          </p:cNvCxnSpPr>
          <p:nvPr/>
        </p:nvCxnSpPr>
        <p:spPr>
          <a:xfrm>
            <a:off x="5004098" y="10911557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239A4B9-A839-4638-9A73-BDBCEF2E4E68}"/>
              </a:ext>
            </a:extLst>
          </p:cNvPr>
          <p:cNvCxnSpPr>
            <a:cxnSpLocks/>
          </p:cNvCxnSpPr>
          <p:nvPr/>
        </p:nvCxnSpPr>
        <p:spPr>
          <a:xfrm>
            <a:off x="2730454" y="10911558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66D5087-CF5B-4B9F-BCAC-F95A58995D88}"/>
              </a:ext>
            </a:extLst>
          </p:cNvPr>
          <p:cNvCxnSpPr>
            <a:cxnSpLocks/>
          </p:cNvCxnSpPr>
          <p:nvPr/>
        </p:nvCxnSpPr>
        <p:spPr>
          <a:xfrm>
            <a:off x="6346922" y="8623005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EA94A06-1F54-44EE-8FC9-B7507F961AFB}"/>
              </a:ext>
            </a:extLst>
          </p:cNvPr>
          <p:cNvCxnSpPr>
            <a:cxnSpLocks/>
          </p:cNvCxnSpPr>
          <p:nvPr/>
        </p:nvCxnSpPr>
        <p:spPr>
          <a:xfrm>
            <a:off x="1048107" y="8997694"/>
            <a:ext cx="393078" cy="54046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4DB6CF02-C61F-4E2A-AD58-C63331ED5663}"/>
              </a:ext>
            </a:extLst>
          </p:cNvPr>
          <p:cNvSpPr/>
          <p:nvPr/>
        </p:nvSpPr>
        <p:spPr>
          <a:xfrm>
            <a:off x="2110422" y="6832165"/>
            <a:ext cx="5713462" cy="61739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2" name="Block Arc 61">
            <a:extLst>
              <a:ext uri="{FF2B5EF4-FFF2-40B4-BE49-F238E27FC236}">
                <a16:creationId xmlns:a16="http://schemas.microsoft.com/office/drawing/2014/main" id="{FA95BF7A-235E-45FA-BBB7-C5C9C9C7CE37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FAA004F-8483-4155-9263-2DAB59D13E0F}"/>
              </a:ext>
            </a:extLst>
          </p:cNvPr>
          <p:cNvSpPr/>
          <p:nvPr/>
        </p:nvSpPr>
        <p:spPr>
          <a:xfrm>
            <a:off x="2110422" y="4675273"/>
            <a:ext cx="2216765" cy="621066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0F678ED5-84ED-4D3B-993D-5A506C5BBCD4}"/>
              </a:ext>
            </a:extLst>
          </p:cNvPr>
          <p:cNvSpPr/>
          <p:nvPr/>
        </p:nvSpPr>
        <p:spPr>
          <a:xfrm>
            <a:off x="7381832" y="8544605"/>
            <a:ext cx="1214980" cy="127999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B9650F98-5EA1-44CD-AD53-3D4CBC668B39}"/>
              </a:ext>
            </a:extLst>
          </p:cNvPr>
          <p:cNvSpPr/>
          <p:nvPr/>
        </p:nvSpPr>
        <p:spPr>
          <a:xfrm>
            <a:off x="7573291" y="8748970"/>
            <a:ext cx="841075" cy="85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72DAA54-3421-48AD-AAD9-250D2909EF6D}"/>
              </a:ext>
            </a:extLst>
          </p:cNvPr>
          <p:cNvSpPr txBox="1"/>
          <p:nvPr/>
        </p:nvSpPr>
        <p:spPr>
          <a:xfrm>
            <a:off x="7573292" y="8835553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13</a:t>
            </a:r>
          </a:p>
        </p:txBody>
      </p:sp>
      <p:sp>
        <p:nvSpPr>
          <p:cNvPr id="67" name="Block Arc 66">
            <a:extLst>
              <a:ext uri="{FF2B5EF4-FFF2-40B4-BE49-F238E27FC236}">
                <a16:creationId xmlns:a16="http://schemas.microsoft.com/office/drawing/2014/main" id="{BDC955D0-F714-4BD2-A2F2-482E30124322}"/>
              </a:ext>
            </a:extLst>
          </p:cNvPr>
          <p:cNvSpPr/>
          <p:nvPr/>
        </p:nvSpPr>
        <p:spPr>
          <a:xfrm rot="5400000" flipH="1">
            <a:off x="6315755" y="2785276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FC86EDD-0D93-4F01-BD95-BCBC0EDEDDE3}"/>
              </a:ext>
            </a:extLst>
          </p:cNvPr>
          <p:cNvSpPr/>
          <p:nvPr/>
        </p:nvSpPr>
        <p:spPr>
          <a:xfrm>
            <a:off x="4327186" y="2486954"/>
            <a:ext cx="3481073" cy="62936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2" name="Block Arc 71">
            <a:extLst>
              <a:ext uri="{FF2B5EF4-FFF2-40B4-BE49-F238E27FC236}">
                <a16:creationId xmlns:a16="http://schemas.microsoft.com/office/drawing/2014/main" id="{E01FC1FA-C01C-470C-BC81-3E279D66970F}"/>
              </a:ext>
            </a:extLst>
          </p:cNvPr>
          <p:cNvSpPr/>
          <p:nvPr/>
        </p:nvSpPr>
        <p:spPr>
          <a:xfrm rot="16200000">
            <a:off x="641139" y="688231"/>
            <a:ext cx="266474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3" name="Triangle 45">
            <a:extLst>
              <a:ext uri="{FF2B5EF4-FFF2-40B4-BE49-F238E27FC236}">
                <a16:creationId xmlns:a16="http://schemas.microsoft.com/office/drawing/2014/main" id="{B7EF2CFE-6B55-494A-8F8B-6869FF9CEB21}"/>
              </a:ext>
            </a:extLst>
          </p:cNvPr>
          <p:cNvSpPr/>
          <p:nvPr/>
        </p:nvSpPr>
        <p:spPr>
          <a:xfrm rot="5400000">
            <a:off x="2271450" y="419876"/>
            <a:ext cx="938427" cy="735967"/>
          </a:xfrm>
          <a:prstGeom prst="triangle">
            <a:avLst>
              <a:gd name="adj" fmla="val 45360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41D218F-F109-476C-B851-C25301E8E711}"/>
              </a:ext>
            </a:extLst>
          </p:cNvPr>
          <p:cNvSpPr/>
          <p:nvPr/>
        </p:nvSpPr>
        <p:spPr>
          <a:xfrm>
            <a:off x="1972765" y="446616"/>
            <a:ext cx="462817" cy="617664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5D990F5-3AD2-430F-868B-F88DBD697042}"/>
              </a:ext>
            </a:extLst>
          </p:cNvPr>
          <p:cNvCxnSpPr>
            <a:cxnSpLocks/>
          </p:cNvCxnSpPr>
          <p:nvPr/>
        </p:nvCxnSpPr>
        <p:spPr>
          <a:xfrm>
            <a:off x="5724071" y="6670704"/>
            <a:ext cx="0" cy="4597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298D9C17-347D-4835-8041-C7C2F30AA534}"/>
              </a:ext>
            </a:extLst>
          </p:cNvPr>
          <p:cNvCxnSpPr>
            <a:cxnSpLocks/>
          </p:cNvCxnSpPr>
          <p:nvPr/>
        </p:nvCxnSpPr>
        <p:spPr>
          <a:xfrm>
            <a:off x="2926586" y="6670704"/>
            <a:ext cx="0" cy="4597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4575607C-EB96-4DD9-A105-D6D0CBC734C1}"/>
              </a:ext>
            </a:extLst>
          </p:cNvPr>
          <p:cNvCxnSpPr>
            <a:cxnSpLocks/>
          </p:cNvCxnSpPr>
          <p:nvPr/>
        </p:nvCxnSpPr>
        <p:spPr>
          <a:xfrm flipV="1">
            <a:off x="1266100" y="7009875"/>
            <a:ext cx="381797" cy="41381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567FD54-5E3F-44A1-94D6-F8D99522EAEF}"/>
              </a:ext>
            </a:extLst>
          </p:cNvPr>
          <p:cNvCxnSpPr>
            <a:cxnSpLocks/>
          </p:cNvCxnSpPr>
          <p:nvPr/>
        </p:nvCxnSpPr>
        <p:spPr>
          <a:xfrm>
            <a:off x="1404975" y="4635784"/>
            <a:ext cx="291452" cy="484417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B30EA6FD-1B13-4E40-B45D-BD1B2E0EA3FD}"/>
              </a:ext>
            </a:extLst>
          </p:cNvPr>
          <p:cNvCxnSpPr>
            <a:cxnSpLocks/>
          </p:cNvCxnSpPr>
          <p:nvPr/>
        </p:nvCxnSpPr>
        <p:spPr>
          <a:xfrm flipH="1" flipV="1">
            <a:off x="8107052" y="4946727"/>
            <a:ext cx="272422" cy="34961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EEAACA5-0465-4F13-A7A2-1A3ACD86647B}"/>
              </a:ext>
            </a:extLst>
          </p:cNvPr>
          <p:cNvCxnSpPr>
            <a:cxnSpLocks/>
          </p:cNvCxnSpPr>
          <p:nvPr/>
        </p:nvCxnSpPr>
        <p:spPr>
          <a:xfrm flipV="1">
            <a:off x="7146060" y="2910261"/>
            <a:ext cx="0" cy="51231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6904C8D5-6D21-4A52-A578-209FB59C655F}"/>
              </a:ext>
            </a:extLst>
          </p:cNvPr>
          <p:cNvCxnSpPr>
            <a:cxnSpLocks/>
          </p:cNvCxnSpPr>
          <p:nvPr/>
        </p:nvCxnSpPr>
        <p:spPr>
          <a:xfrm>
            <a:off x="6067640" y="215636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78E5EC9C-2245-45D8-BE03-3E3A7D6D32D8}"/>
              </a:ext>
            </a:extLst>
          </p:cNvPr>
          <p:cNvCxnSpPr>
            <a:cxnSpLocks/>
          </p:cNvCxnSpPr>
          <p:nvPr/>
        </p:nvCxnSpPr>
        <p:spPr>
          <a:xfrm>
            <a:off x="2682872" y="215636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F4E996DB-40C5-46E1-B0D4-5DE261A872FF}"/>
              </a:ext>
            </a:extLst>
          </p:cNvPr>
          <p:cNvCxnSpPr>
            <a:cxnSpLocks/>
          </p:cNvCxnSpPr>
          <p:nvPr/>
        </p:nvCxnSpPr>
        <p:spPr>
          <a:xfrm flipV="1">
            <a:off x="3996529" y="2910261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D1DB7CDE-8694-9435-832C-0A5998FBC84C}"/>
              </a:ext>
            </a:extLst>
          </p:cNvPr>
          <p:cNvSpPr txBox="1"/>
          <p:nvPr/>
        </p:nvSpPr>
        <p:spPr>
          <a:xfrm>
            <a:off x="7564588" y="8785017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B9CB0BC4-2855-166E-1BED-CF69D0418997}"/>
              </a:ext>
            </a:extLst>
          </p:cNvPr>
          <p:cNvCxnSpPr>
            <a:cxnSpLocks/>
          </p:cNvCxnSpPr>
          <p:nvPr/>
        </p:nvCxnSpPr>
        <p:spPr>
          <a:xfrm flipV="1">
            <a:off x="1164006" y="11350443"/>
            <a:ext cx="270865" cy="2284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5" name="Picture 164">
            <a:extLst>
              <a:ext uri="{FF2B5EF4-FFF2-40B4-BE49-F238E27FC236}">
                <a16:creationId xmlns:a16="http://schemas.microsoft.com/office/drawing/2014/main" id="{F023BB85-8C7E-BD41-F52F-3FD6D5378D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1621" y="298882"/>
            <a:ext cx="918024" cy="1452437"/>
          </a:xfrm>
          <a:prstGeom prst="rect">
            <a:avLst/>
          </a:prstGeom>
        </p:spPr>
      </p:pic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C5BE2D0C-5669-D10C-08BD-0F05C40D1D6D}"/>
              </a:ext>
            </a:extLst>
          </p:cNvPr>
          <p:cNvCxnSpPr>
            <a:cxnSpLocks/>
          </p:cNvCxnSpPr>
          <p:nvPr/>
        </p:nvCxnSpPr>
        <p:spPr>
          <a:xfrm flipH="1">
            <a:off x="8078076" y="6566939"/>
            <a:ext cx="96107" cy="46860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1679D0A4-11F3-DD9E-86F7-B7134A05BDAC}"/>
              </a:ext>
            </a:extLst>
          </p:cNvPr>
          <p:cNvSpPr txBox="1"/>
          <p:nvPr/>
        </p:nvSpPr>
        <p:spPr>
          <a:xfrm>
            <a:off x="6304828" y="9903652"/>
            <a:ext cx="3140676" cy="492443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300" b="1" dirty="0">
                <a:solidFill>
                  <a:schemeClr val="bg1"/>
                </a:solidFill>
              </a:rPr>
              <a:t>Unit 2: </a:t>
            </a:r>
            <a:r>
              <a:rPr lang="en-GB" sz="1300" b="1" i="0" u="none" strike="noStrike" baseline="0" dirty="0">
                <a:solidFill>
                  <a:schemeClr val="bg1"/>
                </a:solidFill>
                <a:latin typeface="MyriadPro-Bold"/>
              </a:rPr>
              <a:t>Fitness Training and Programming for Health, Sport and Wellbeing</a:t>
            </a:r>
            <a:r>
              <a:rPr lang="en-US" sz="13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BB39EC-87F6-0AD2-84F6-531D8071EEB0}"/>
              </a:ext>
            </a:extLst>
          </p:cNvPr>
          <p:cNvSpPr txBox="1"/>
          <p:nvPr/>
        </p:nvSpPr>
        <p:spPr>
          <a:xfrm>
            <a:off x="6304828" y="10485727"/>
            <a:ext cx="3140676" cy="29238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300" b="1" dirty="0">
                <a:solidFill>
                  <a:schemeClr val="bg1"/>
                </a:solidFill>
              </a:rPr>
              <a:t>Unit 5: Application of Fitness Testing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0A6E183-A62E-3CFA-788B-28F2F6D810E1}"/>
              </a:ext>
            </a:extLst>
          </p:cNvPr>
          <p:cNvSpPr txBox="1"/>
          <p:nvPr/>
        </p:nvSpPr>
        <p:spPr>
          <a:xfrm>
            <a:off x="5299877" y="8240427"/>
            <a:ext cx="1935641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Unit 1 Exam: June Y12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6647A5-C864-0D8C-739E-B47143C653C1}"/>
              </a:ext>
            </a:extLst>
          </p:cNvPr>
          <p:cNvSpPr txBox="1"/>
          <p:nvPr/>
        </p:nvSpPr>
        <p:spPr>
          <a:xfrm>
            <a:off x="1937403" y="1811577"/>
            <a:ext cx="2059126" cy="30777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Unit 2 Exam: January Y13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9C2FC9F-2548-72D9-4563-CBCD0406E8D7}"/>
              </a:ext>
            </a:extLst>
          </p:cNvPr>
          <p:cNvSpPr txBox="1"/>
          <p:nvPr/>
        </p:nvSpPr>
        <p:spPr>
          <a:xfrm>
            <a:off x="5405041" y="17010051"/>
            <a:ext cx="4044915" cy="29238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1300" b="1" dirty="0">
                <a:solidFill>
                  <a:schemeClr val="bg1"/>
                </a:solidFill>
              </a:rPr>
              <a:t>Unit 3: Professional Development in the Sports Industry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CDFD37-EF09-A640-021C-BD9C4F10EC82}"/>
              </a:ext>
            </a:extLst>
          </p:cNvPr>
          <p:cNvSpPr txBox="1"/>
          <p:nvPr/>
        </p:nvSpPr>
        <p:spPr>
          <a:xfrm>
            <a:off x="6346922" y="16654881"/>
            <a:ext cx="2370849" cy="29238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>
                <a:solidFill>
                  <a:schemeClr val="bg1"/>
                </a:solidFill>
              </a:rPr>
              <a:t>Unit 1: Anatomy &amp; Physiology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7AACFAE-38B2-FB64-6BA5-6A50C13BA5D9}"/>
              </a:ext>
            </a:extLst>
          </p:cNvPr>
          <p:cNvSpPr txBox="1"/>
          <p:nvPr/>
        </p:nvSpPr>
        <p:spPr>
          <a:xfrm>
            <a:off x="3788430" y="16402923"/>
            <a:ext cx="19356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Career pathways in sport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4F00EFC-177C-CB81-A43B-0EABE302AC69}"/>
              </a:ext>
            </a:extLst>
          </p:cNvPr>
          <p:cNvSpPr txBox="1"/>
          <p:nvPr/>
        </p:nvSpPr>
        <p:spPr>
          <a:xfrm>
            <a:off x="2647261" y="14927532"/>
            <a:ext cx="1935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Personal skills auditing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69B29B0-0840-9C7B-CEAE-D3E66891E383}"/>
              </a:ext>
            </a:extLst>
          </p:cNvPr>
          <p:cNvSpPr txBox="1"/>
          <p:nvPr/>
        </p:nvSpPr>
        <p:spPr>
          <a:xfrm>
            <a:off x="4341690" y="10489490"/>
            <a:ext cx="13823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Skeletal system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F468578-79A7-3BC3-30C3-84413AD66667}"/>
              </a:ext>
            </a:extLst>
          </p:cNvPr>
          <p:cNvSpPr txBox="1"/>
          <p:nvPr/>
        </p:nvSpPr>
        <p:spPr>
          <a:xfrm>
            <a:off x="2075574" y="10501176"/>
            <a:ext cx="15498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Muscular system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C37899E-EBCE-E75B-C7CC-5C2B38A0D626}"/>
              </a:ext>
            </a:extLst>
          </p:cNvPr>
          <p:cNvSpPr txBox="1"/>
          <p:nvPr/>
        </p:nvSpPr>
        <p:spPr>
          <a:xfrm>
            <a:off x="358260" y="11623261"/>
            <a:ext cx="157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Cardiovascular system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B071968-E06B-E022-D486-79E31D809C50}"/>
              </a:ext>
            </a:extLst>
          </p:cNvPr>
          <p:cNvSpPr txBox="1"/>
          <p:nvPr/>
        </p:nvSpPr>
        <p:spPr>
          <a:xfrm>
            <a:off x="306513" y="8612136"/>
            <a:ext cx="17678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Respiratory system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D68C613-C3BC-583B-4F28-6D362A0A5426}"/>
              </a:ext>
            </a:extLst>
          </p:cNvPr>
          <p:cNvSpPr txBox="1"/>
          <p:nvPr/>
        </p:nvSpPr>
        <p:spPr>
          <a:xfrm>
            <a:off x="2406361" y="8304919"/>
            <a:ext cx="1337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Energy systems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34A460CB-E703-C80F-C12A-A2E4791421BB}"/>
              </a:ext>
            </a:extLst>
          </p:cNvPr>
          <p:cNvCxnSpPr>
            <a:cxnSpLocks/>
          </p:cNvCxnSpPr>
          <p:nvPr/>
        </p:nvCxnSpPr>
        <p:spPr>
          <a:xfrm>
            <a:off x="3045900" y="863596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>
            <a:extLst>
              <a:ext uri="{FF2B5EF4-FFF2-40B4-BE49-F238E27FC236}">
                <a16:creationId xmlns:a16="http://schemas.microsoft.com/office/drawing/2014/main" id="{6D3D6D5C-624A-3DC9-F26D-F9EDCDFEF0F8}"/>
              </a:ext>
            </a:extLst>
          </p:cNvPr>
          <p:cNvSpPr txBox="1"/>
          <p:nvPr/>
        </p:nvSpPr>
        <p:spPr>
          <a:xfrm>
            <a:off x="511246" y="16414337"/>
            <a:ext cx="237036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Career development planning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54670B5-D511-1E32-AA79-116EB654909E}"/>
              </a:ext>
            </a:extLst>
          </p:cNvPr>
          <p:cNvSpPr txBox="1"/>
          <p:nvPr/>
        </p:nvSpPr>
        <p:spPr>
          <a:xfrm>
            <a:off x="3004950" y="12624291"/>
            <a:ext cx="3029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Interview participation experience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39642D2-EF48-B4AC-D394-BA89E663085B}"/>
              </a:ext>
            </a:extLst>
          </p:cNvPr>
          <p:cNvSpPr txBox="1"/>
          <p:nvPr/>
        </p:nvSpPr>
        <p:spPr>
          <a:xfrm>
            <a:off x="346632" y="13060265"/>
            <a:ext cx="1935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Recruitment processes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4403914-291F-7A68-4A74-DF261A17DFCD}"/>
              </a:ext>
            </a:extLst>
          </p:cNvPr>
          <p:cNvSpPr txBox="1"/>
          <p:nvPr/>
        </p:nvSpPr>
        <p:spPr>
          <a:xfrm>
            <a:off x="6704667" y="12274132"/>
            <a:ext cx="12891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Self evaluation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95FD37E-96CA-FE67-41C0-4115FC2BBE14}"/>
              </a:ext>
            </a:extLst>
          </p:cNvPr>
          <p:cNvSpPr txBox="1"/>
          <p:nvPr/>
        </p:nvSpPr>
        <p:spPr>
          <a:xfrm>
            <a:off x="7235518" y="5982998"/>
            <a:ext cx="2287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Understanding suitability &amp; practicality of fitness tests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3DD78524-6CDA-C313-0B32-5FD0DCF7E64F}"/>
              </a:ext>
            </a:extLst>
          </p:cNvPr>
          <p:cNvSpPr txBox="1"/>
          <p:nvPr/>
        </p:nvSpPr>
        <p:spPr>
          <a:xfrm>
            <a:off x="4379812" y="6279559"/>
            <a:ext cx="2857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Safety &amp; ethics of fitness testing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5714E381-5341-465D-31D7-827026EE448C}"/>
              </a:ext>
            </a:extLst>
          </p:cNvPr>
          <p:cNvSpPr txBox="1"/>
          <p:nvPr/>
        </p:nvSpPr>
        <p:spPr>
          <a:xfrm>
            <a:off x="3004950" y="7713620"/>
            <a:ext cx="23853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Administering fitness tests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63CF9098-033E-5063-A48C-7B2924136330}"/>
              </a:ext>
            </a:extLst>
          </p:cNvPr>
          <p:cNvSpPr txBox="1"/>
          <p:nvPr/>
        </p:nvSpPr>
        <p:spPr>
          <a:xfrm>
            <a:off x="1894051" y="6062973"/>
            <a:ext cx="2453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Interpreting fitness test results against normative data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9CE9650-DBD7-221E-456C-46A836242B0B}"/>
              </a:ext>
            </a:extLst>
          </p:cNvPr>
          <p:cNvSpPr txBox="1"/>
          <p:nvPr/>
        </p:nvSpPr>
        <p:spPr>
          <a:xfrm>
            <a:off x="271913" y="7494972"/>
            <a:ext cx="255757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Assessing strengths &amp; weaknesses to inform improvements in performance</a:t>
            </a: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178356B8-BE17-F9F7-A6EB-A7F6EA2AA1EB}"/>
              </a:ext>
            </a:extLst>
          </p:cNvPr>
          <p:cNvCxnSpPr>
            <a:cxnSpLocks/>
          </p:cNvCxnSpPr>
          <p:nvPr/>
        </p:nvCxnSpPr>
        <p:spPr>
          <a:xfrm flipV="1">
            <a:off x="4076830" y="7257427"/>
            <a:ext cx="0" cy="4561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A2934185-66B2-678C-C7DB-C93767ACB136}"/>
              </a:ext>
            </a:extLst>
          </p:cNvPr>
          <p:cNvSpPr txBox="1"/>
          <p:nvPr/>
        </p:nvSpPr>
        <p:spPr>
          <a:xfrm>
            <a:off x="342729" y="4259469"/>
            <a:ext cx="2857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Interpreting health screening data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6AACB88C-9214-1008-9227-3BAD98D988A7}"/>
              </a:ext>
            </a:extLst>
          </p:cNvPr>
          <p:cNvSpPr txBox="1"/>
          <p:nvPr/>
        </p:nvSpPr>
        <p:spPr>
          <a:xfrm>
            <a:off x="3575264" y="4220941"/>
            <a:ext cx="28576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Lifestyle modification techniques</a:t>
            </a:r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BAD2FCCB-C0E2-DBA4-F2C7-F3963BC682D3}"/>
              </a:ext>
            </a:extLst>
          </p:cNvPr>
          <p:cNvCxnSpPr>
            <a:cxnSpLocks/>
          </p:cNvCxnSpPr>
          <p:nvPr/>
        </p:nvCxnSpPr>
        <p:spPr>
          <a:xfrm>
            <a:off x="4843802" y="4526082"/>
            <a:ext cx="0" cy="4597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>
            <a:extLst>
              <a:ext uri="{FF2B5EF4-FFF2-40B4-BE49-F238E27FC236}">
                <a16:creationId xmlns:a16="http://schemas.microsoft.com/office/drawing/2014/main" id="{34699BB7-0144-3413-EB37-419773484911}"/>
              </a:ext>
            </a:extLst>
          </p:cNvPr>
          <p:cNvSpPr txBox="1"/>
          <p:nvPr/>
        </p:nvSpPr>
        <p:spPr>
          <a:xfrm>
            <a:off x="7686515" y="5349746"/>
            <a:ext cx="18185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Nutritional guidance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C6A4012F-90FD-5D91-681C-6D5DBD09C9DE}"/>
              </a:ext>
            </a:extLst>
          </p:cNvPr>
          <p:cNvSpPr txBox="1"/>
          <p:nvPr/>
        </p:nvSpPr>
        <p:spPr>
          <a:xfrm>
            <a:off x="5982959" y="3509099"/>
            <a:ext cx="2204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Types of exercise / training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EFF5B660-692B-E435-5039-B3401D5B0C8D}"/>
              </a:ext>
            </a:extLst>
          </p:cNvPr>
          <p:cNvSpPr txBox="1"/>
          <p:nvPr/>
        </p:nvSpPr>
        <p:spPr>
          <a:xfrm>
            <a:off x="4833558" y="1834850"/>
            <a:ext cx="25156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Planning exercise programmes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8D8C0BEC-A55B-D6C4-9F46-0132D109DDB6}"/>
              </a:ext>
            </a:extLst>
          </p:cNvPr>
          <p:cNvSpPr txBox="1"/>
          <p:nvPr/>
        </p:nvSpPr>
        <p:spPr>
          <a:xfrm>
            <a:off x="2222076" y="3435654"/>
            <a:ext cx="3168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Understanding &amp; applying principles of training, goal setting, and periodisation</a:t>
            </a:r>
          </a:p>
        </p:txBody>
      </p:sp>
    </p:spTree>
    <p:extLst>
      <p:ext uri="{BB962C8B-B14F-4D97-AF65-F5344CB8AC3E}">
        <p14:creationId xmlns:p14="http://schemas.microsoft.com/office/powerpoint/2010/main" val="224006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96DB972-6063-4441-AADD-76F178AA711F}"/>
</file>

<file path=customXml/itemProps2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065176-7E04-4A68-8F15-58E4CF0990C6}">
  <ds:schemaRefs>
    <ds:schemaRef ds:uri="http://schemas.microsoft.com/office/2006/documentManagement/types"/>
    <ds:schemaRef ds:uri="http://www.w3.org/XML/1998/namespace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e1680a83-034f-4325-ab96-3a92fa10c40f"/>
    <ds:schemaRef ds:uri="http://schemas.microsoft.com/office/infopath/2007/PartnerControls"/>
    <ds:schemaRef ds:uri="bf91ffd2-734a-4696-a94d-ffe7c3ef99ef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20125</TotalTime>
  <Words>145</Words>
  <Application>Microsoft Office PowerPoint</Application>
  <PresentationFormat>Custom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MyriadPro-Bold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lastModifiedBy>Matt Shuttle</cp:lastModifiedBy>
  <cp:revision>294</cp:revision>
  <cp:lastPrinted>2026-05-08T09:08:48Z</cp:lastPrinted>
  <dcterms:created xsi:type="dcterms:W3CDTF">2018-02-08T08:28:53Z</dcterms:created>
  <dcterms:modified xsi:type="dcterms:W3CDTF">2026-05-15T09:28:00Z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