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E5E00"/>
    <a:srgbClr val="F8B308"/>
    <a:srgbClr val="002060"/>
    <a:srgbClr val="CC66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0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Picture 24" descr="British PM Johnson takes center stage, along with Elmo &amp; Lord Buckethead |  Reuters">
            <a:extLst>
              <a:ext uri="{FF2B5EF4-FFF2-40B4-BE49-F238E27FC236}">
                <a16:creationId xmlns:a16="http://schemas.microsoft.com/office/drawing/2014/main" id="{E3CFCFAF-07D4-4C64-AE84-20541CC455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99"/>
          <a:stretch/>
        </p:blipFill>
        <p:spPr bwMode="auto">
          <a:xfrm>
            <a:off x="129812" y="13821499"/>
            <a:ext cx="1050517" cy="99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78697" y="13481565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Politics</a:t>
            </a:r>
          </a:p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 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146511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081122" y="11025593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534622" y="13159649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278970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393243" y="13675904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1563230" y="1390395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3357688" y="13163253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889420" y="11519423"/>
            <a:ext cx="195095" cy="5702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3922580" y="11026766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317936" y="1107495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>
            <a:off x="8333244" y="904628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5786855" y="879864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2511924" y="887590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3566818" y="6545812"/>
            <a:ext cx="8353" cy="72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1321718" y="69223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200407" y="15659520"/>
            <a:ext cx="40764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endParaRPr lang="en-GB" sz="1400" dirty="0"/>
          </a:p>
          <a:p>
            <a:r>
              <a:rPr lang="en-GB" sz="1400" dirty="0"/>
              <a:t>Level 5 in History, Geography and/or Level 6 in 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4291329" y="127363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FFEC4FF-7257-46B8-878B-273CCA82C89F}"/>
              </a:ext>
            </a:extLst>
          </p:cNvPr>
          <p:cNvSpPr txBox="1"/>
          <p:nvPr/>
        </p:nvSpPr>
        <p:spPr>
          <a:xfrm>
            <a:off x="4596129" y="130411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7603721" y="2212721"/>
            <a:ext cx="19674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Economics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History,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International Relations,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Politics,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Journalism,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Law,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International Relations</a:t>
            </a:r>
          </a:p>
          <a:p>
            <a:endParaRPr lang="en-GB" sz="1400" b="1" dirty="0"/>
          </a:p>
          <a:p>
            <a:endParaRPr lang="en-GB" sz="1400" dirty="0"/>
          </a:p>
          <a:p>
            <a:endParaRPr lang="en-GB" sz="1400" dirty="0"/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D04FED6C-9D30-4DB1-B95C-9F7CCAD1B455}"/>
              </a:ext>
            </a:extLst>
          </p:cNvPr>
          <p:cNvSpPr txBox="1"/>
          <p:nvPr/>
        </p:nvSpPr>
        <p:spPr>
          <a:xfrm>
            <a:off x="3710603" y="2050804"/>
            <a:ext cx="19135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Civil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Public Affairs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Journalism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Accountancy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Human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Detective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endParaRPr lang="en-GB" sz="1400" dirty="0"/>
          </a:p>
        </p:txBody>
      </p:sp>
      <p:pic>
        <p:nvPicPr>
          <p:cNvPr id="62" name="Graphic 61" descr="Graduation cap with solid fill">
            <a:extLst>
              <a:ext uri="{FF2B5EF4-FFF2-40B4-BE49-F238E27FC236}">
                <a16:creationId xmlns:a16="http://schemas.microsoft.com/office/drawing/2014/main" id="{DF204A26-234D-4F28-A9DB-84C0B0C2C5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91980" y="1585658"/>
            <a:ext cx="914400" cy="914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EA8E31-6DDC-4132-BF94-768BF8ECB89D}"/>
              </a:ext>
            </a:extLst>
          </p:cNvPr>
          <p:cNvSpPr txBox="1"/>
          <p:nvPr/>
        </p:nvSpPr>
        <p:spPr>
          <a:xfrm>
            <a:off x="5681511" y="14528066"/>
            <a:ext cx="2124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Intro to Politics: History of Politics and Current Issues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23FAB16-0D01-4A2F-8DDD-F14A2D29142F}"/>
              </a:ext>
            </a:extLst>
          </p:cNvPr>
          <p:cNvSpPr txBox="1"/>
          <p:nvPr/>
        </p:nvSpPr>
        <p:spPr>
          <a:xfrm>
            <a:off x="5021644" y="12482017"/>
            <a:ext cx="2124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UK Government: Prime Minister and Cabinet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5F7924B-0BEB-45C3-9972-4426C6F3C1C2}"/>
              </a:ext>
            </a:extLst>
          </p:cNvPr>
          <p:cNvSpPr txBox="1"/>
          <p:nvPr/>
        </p:nvSpPr>
        <p:spPr>
          <a:xfrm>
            <a:off x="2939322" y="12362270"/>
            <a:ext cx="1613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UK Political Parties and Pressure Groups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57DD963-C3A0-4D04-A4FC-FF0F356718C1}"/>
              </a:ext>
            </a:extLst>
          </p:cNvPr>
          <p:cNvSpPr txBox="1"/>
          <p:nvPr/>
        </p:nvSpPr>
        <p:spPr>
          <a:xfrm>
            <a:off x="3173830" y="14283443"/>
            <a:ext cx="2124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UK Government: Judiciary Branch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D0BFC9A-0C93-4E10-ACC1-70B97947FFBD}"/>
              </a:ext>
            </a:extLst>
          </p:cNvPr>
          <p:cNvSpPr txBox="1"/>
          <p:nvPr/>
        </p:nvSpPr>
        <p:spPr>
          <a:xfrm>
            <a:off x="1485511" y="14606485"/>
            <a:ext cx="1644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UK Elections and Local Governments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A88E2CFD-6944-46A4-89D7-C4914826B497}"/>
              </a:ext>
            </a:extLst>
          </p:cNvPr>
          <p:cNvSpPr txBox="1"/>
          <p:nvPr/>
        </p:nvSpPr>
        <p:spPr>
          <a:xfrm>
            <a:off x="33555" y="10734378"/>
            <a:ext cx="169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Political Ideas: Liberalism</a:t>
            </a:r>
          </a:p>
        </p:txBody>
      </p:sp>
      <p:pic>
        <p:nvPicPr>
          <p:cNvPr id="1046" name="Picture 22" descr="John of England - Simple English Wikipedia, the free encyclopedia">
            <a:extLst>
              <a:ext uri="{FF2B5EF4-FFF2-40B4-BE49-F238E27FC236}">
                <a16:creationId xmlns:a16="http://schemas.microsoft.com/office/drawing/2014/main" id="{BF8BA4DA-79DF-47DA-8D09-85830B709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097" y="14548036"/>
            <a:ext cx="814722" cy="94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What the main political parties have to say about Deaf and Disabled  people's priority issues - Inclusion London">
            <a:extLst>
              <a:ext uri="{FF2B5EF4-FFF2-40B4-BE49-F238E27FC236}">
                <a16:creationId xmlns:a16="http://schemas.microsoft.com/office/drawing/2014/main" id="{96D6887A-2BFC-4143-A112-AEDE9EEE3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160" y="12124416"/>
            <a:ext cx="1156339" cy="115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NOTE ON LISTING IN MAGISTRATES' COURTS – COVID-19 1. The current Government  Covid-19 emergency measures mean that unnecessa">
            <a:extLst>
              <a:ext uri="{FF2B5EF4-FFF2-40B4-BE49-F238E27FC236}">
                <a16:creationId xmlns:a16="http://schemas.microsoft.com/office/drawing/2014/main" id="{21C8E616-2D58-4505-BFA4-AB91B319A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4" t="-9768" r="30519" b="-1"/>
          <a:stretch/>
        </p:blipFill>
        <p:spPr bwMode="auto">
          <a:xfrm>
            <a:off x="2990833" y="14904675"/>
            <a:ext cx="1038544" cy="92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ouse of Lords - Wikipedia">
            <a:extLst>
              <a:ext uri="{FF2B5EF4-FFF2-40B4-BE49-F238E27FC236}">
                <a16:creationId xmlns:a16="http://schemas.microsoft.com/office/drawing/2014/main" id="{45C6A3DB-E3D4-486D-94C7-1F5DFA24DC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5" r="29316"/>
          <a:stretch/>
        </p:blipFill>
        <p:spPr bwMode="auto">
          <a:xfrm>
            <a:off x="7355014" y="12048870"/>
            <a:ext cx="854116" cy="103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4DF73B08-FD18-41AD-AB8D-02F2EC15689E}"/>
              </a:ext>
            </a:extLst>
          </p:cNvPr>
          <p:cNvCxnSpPr>
            <a:cxnSpLocks/>
          </p:cNvCxnSpPr>
          <p:nvPr/>
        </p:nvCxnSpPr>
        <p:spPr>
          <a:xfrm>
            <a:off x="2355061" y="11026766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C945D044-A6EA-4148-940D-484BD202B348}"/>
              </a:ext>
            </a:extLst>
          </p:cNvPr>
          <p:cNvSpPr txBox="1"/>
          <p:nvPr/>
        </p:nvSpPr>
        <p:spPr>
          <a:xfrm>
            <a:off x="1671917" y="10429271"/>
            <a:ext cx="169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Political Ideas: Socialism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4CFCABC-2B00-413A-9C11-1FD87456CA69}"/>
              </a:ext>
            </a:extLst>
          </p:cNvPr>
          <p:cNvSpPr txBox="1"/>
          <p:nvPr/>
        </p:nvSpPr>
        <p:spPr>
          <a:xfrm>
            <a:off x="3337560" y="10408546"/>
            <a:ext cx="169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Political Ideas: Conservatism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A1CCC45-19A6-49BE-8BB6-A825CD55FC43}"/>
              </a:ext>
            </a:extLst>
          </p:cNvPr>
          <p:cNvSpPr txBox="1"/>
          <p:nvPr/>
        </p:nvSpPr>
        <p:spPr>
          <a:xfrm>
            <a:off x="4989667" y="10364810"/>
            <a:ext cx="169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Political Ideas: Anarchism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0DF18BF4-A1DF-437D-A9DB-6622EAA54ADC}"/>
              </a:ext>
            </a:extLst>
          </p:cNvPr>
          <p:cNvSpPr txBox="1"/>
          <p:nvPr/>
        </p:nvSpPr>
        <p:spPr>
          <a:xfrm>
            <a:off x="7571368" y="8603323"/>
            <a:ext cx="16996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US Constitution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3BCDE42C-7EA8-47DF-817D-E61948456786}"/>
              </a:ext>
            </a:extLst>
          </p:cNvPr>
          <p:cNvSpPr txBox="1"/>
          <p:nvPr/>
        </p:nvSpPr>
        <p:spPr>
          <a:xfrm>
            <a:off x="5148037" y="8209551"/>
            <a:ext cx="169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US President + Executive Office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4A693155-450C-4FD6-B637-5D3C9FA943FD}"/>
              </a:ext>
            </a:extLst>
          </p:cNvPr>
          <p:cNvCxnSpPr>
            <a:cxnSpLocks/>
          </p:cNvCxnSpPr>
          <p:nvPr/>
        </p:nvCxnSpPr>
        <p:spPr>
          <a:xfrm>
            <a:off x="4172914" y="872293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A42DCD9-28F3-4E76-90D3-00214DBFCD4A}"/>
              </a:ext>
            </a:extLst>
          </p:cNvPr>
          <p:cNvSpPr txBox="1"/>
          <p:nvPr/>
        </p:nvSpPr>
        <p:spPr>
          <a:xfrm>
            <a:off x="3466724" y="8316700"/>
            <a:ext cx="16996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US Legislative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4D59B75A-DD81-4000-B1B1-E3C70DDC83D7}"/>
              </a:ext>
            </a:extLst>
          </p:cNvPr>
          <p:cNvSpPr txBox="1"/>
          <p:nvPr/>
        </p:nvSpPr>
        <p:spPr>
          <a:xfrm>
            <a:off x="1767043" y="8361719"/>
            <a:ext cx="16996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US Judiciary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D461A407-FF40-49B7-9858-F23BE5158652}"/>
              </a:ext>
            </a:extLst>
          </p:cNvPr>
          <p:cNvSpPr txBox="1"/>
          <p:nvPr/>
        </p:nvSpPr>
        <p:spPr>
          <a:xfrm>
            <a:off x="330488" y="6073453"/>
            <a:ext cx="169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US Political Parties + Elections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0DB4122A-51E8-45B1-946C-206C03850D9B}"/>
              </a:ext>
            </a:extLst>
          </p:cNvPr>
          <p:cNvSpPr txBox="1"/>
          <p:nvPr/>
        </p:nvSpPr>
        <p:spPr>
          <a:xfrm>
            <a:off x="2716977" y="5988433"/>
            <a:ext cx="2143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US Pressure Groups + Civil Rights</a:t>
            </a:r>
          </a:p>
        </p:txBody>
      </p:sp>
      <p:pic>
        <p:nvPicPr>
          <p:cNvPr id="1026" name="Picture 2" descr="Opinion | Notes on the Condition of Liberalism - The New York Times">
            <a:extLst>
              <a:ext uri="{FF2B5EF4-FFF2-40B4-BE49-F238E27FC236}">
                <a16:creationId xmlns:a16="http://schemas.microsoft.com/office/drawing/2014/main" id="{4268DAAC-AB47-4727-B701-22437DD8F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07" y="9919483"/>
            <a:ext cx="777821" cy="77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What is International Socialism? | socialist.ca">
            <a:extLst>
              <a:ext uri="{FF2B5EF4-FFF2-40B4-BE49-F238E27FC236}">
                <a16:creationId xmlns:a16="http://schemas.microsoft.com/office/drawing/2014/main" id="{440873CD-6293-4D57-AC2E-D1DC09670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954" y="9795474"/>
            <a:ext cx="576046" cy="66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Anarchy Is Neither Chaos nor Hard to Find | Mises Institute">
            <a:extLst>
              <a:ext uri="{FF2B5EF4-FFF2-40B4-BE49-F238E27FC236}">
                <a16:creationId xmlns:a16="http://schemas.microsoft.com/office/drawing/2014/main" id="{AFD440B9-C22E-4925-B02F-27B0EAA18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203" y="9947198"/>
            <a:ext cx="1340840" cy="89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Fast Facts About the U.S. Constitution | Intrepid Fallen Heroes Fund">
            <a:extLst>
              <a:ext uri="{FF2B5EF4-FFF2-40B4-BE49-F238E27FC236}">
                <a16:creationId xmlns:a16="http://schemas.microsoft.com/office/drawing/2014/main" id="{E26A3637-AC8C-4855-98C5-9C65687F5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111" y="7893424"/>
            <a:ext cx="1118098" cy="74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See Photos of Former U.S. Presidents Together">
            <a:extLst>
              <a:ext uri="{FF2B5EF4-FFF2-40B4-BE49-F238E27FC236}">
                <a16:creationId xmlns:a16="http://schemas.microsoft.com/office/drawing/2014/main" id="{62B3D481-AE5F-4DC7-9815-CD88BADAE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614" y="7812061"/>
            <a:ext cx="882018" cy="58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F2E726D-128F-41E8-A07F-B39742F1BD3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20520" y="7623861"/>
            <a:ext cx="744603" cy="74248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DBCFB11-6758-4058-B376-2CCE1E3E7D5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47347" y="7608600"/>
            <a:ext cx="769629" cy="769629"/>
          </a:xfrm>
          <a:prstGeom prst="rect">
            <a:avLst/>
          </a:prstGeom>
        </p:spPr>
      </p:pic>
      <p:pic>
        <p:nvPicPr>
          <p:cNvPr id="19" name="Picture 16" descr="Why Democrats are donkeys and Republicans are elephants | CNN">
            <a:extLst>
              <a:ext uri="{FF2B5EF4-FFF2-40B4-BE49-F238E27FC236}">
                <a16:creationId xmlns:a16="http://schemas.microsoft.com/office/drawing/2014/main" id="{0FDD87CA-AFFC-4718-85AF-2990D53C8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19" y="5124760"/>
            <a:ext cx="1489279" cy="83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artin Luther King Jr. Day Icon - Openclipart">
            <a:extLst>
              <a:ext uri="{FF2B5EF4-FFF2-40B4-BE49-F238E27FC236}">
                <a16:creationId xmlns:a16="http://schemas.microsoft.com/office/drawing/2014/main" id="{FA93FA06-09D7-48F9-80A9-BBE8E5BE9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160" y="5579139"/>
            <a:ext cx="1306954" cy="1306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4CDC38-0568-4F4D-A1FA-54E6E142BA29}"/>
</file>

<file path=customXml/itemProps2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18527</TotalTime>
  <Words>131</Words>
  <Application>Microsoft Office PowerPoint</Application>
  <PresentationFormat>Custom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Sean Nicolle</cp:lastModifiedBy>
  <cp:revision>337</cp:revision>
  <cp:lastPrinted>2018-09-02T17:44:52Z</cp:lastPrinted>
  <dcterms:created xsi:type="dcterms:W3CDTF">2018-02-08T08:28:53Z</dcterms:created>
  <dcterms:modified xsi:type="dcterms:W3CDTF">2026-06-18T09:19:59Z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