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7" r:id="rId5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E5E00"/>
    <a:srgbClr val="F8B308"/>
    <a:srgbClr val="002060"/>
    <a:srgbClr val="CC66FF"/>
    <a:srgbClr val="144856"/>
    <a:srgbClr val="175A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B2BE8BE-768F-CBFA-1012-32A949E93453}" v="5" dt="2026-07-15T11:13:06.41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434" autoAdjust="0"/>
    <p:restoredTop sz="95833" autoAdjust="0"/>
  </p:normalViewPr>
  <p:slideViewPr>
    <p:cSldViewPr snapToGrid="0">
      <p:cViewPr>
        <p:scale>
          <a:sx n="93" d="100"/>
          <a:sy n="93" d="100"/>
        </p:scale>
        <p:origin x="254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viewProps" Target="viewProps.xml" Id="rId8" /><Relationship Type="http://schemas.openxmlformats.org/officeDocument/2006/relationships/customXml" Target="../customXml/item3.xml" Id="rId3" /><Relationship Type="http://schemas.openxmlformats.org/officeDocument/2006/relationships/presProps" Target="presProps.xml" Id="rId7" /><Relationship Type="http://schemas.microsoft.com/office/2015/10/relationships/revisionInfo" Target="revisionInfo.xml" Id="rId12" /><Relationship Type="http://schemas.openxmlformats.org/officeDocument/2006/relationships/customXml" Target="../customXml/item2.xml" Id="rId2" /><Relationship Type="http://schemas.openxmlformats.org/officeDocument/2006/relationships/customXml" Target="../customXml/item1.xml" Id="rId1" /><Relationship Type="http://schemas.openxmlformats.org/officeDocument/2006/relationships/notesMaster" Target="notesMasters/notesMaster1.xml" Id="rId6" /><Relationship Type="http://schemas.openxmlformats.org/officeDocument/2006/relationships/slide" Target="slides/slide1.xml" Id="rId5" /><Relationship Type="http://schemas.openxmlformats.org/officeDocument/2006/relationships/tableStyles" Target="tableStyles.xml" Id="rId10" /><Relationship Type="http://schemas.openxmlformats.org/officeDocument/2006/relationships/slideMaster" Target="slideMasters/slideMaster1.xml" Id="rId4" /><Relationship Type="http://schemas.openxmlformats.org/officeDocument/2006/relationships/theme" Target="theme/theme1.xml" Id="rId9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7/15/2026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Block Arc 126">
            <a:extLst>
              <a:ext uri="{FF2B5EF4-FFF2-40B4-BE49-F238E27FC236}">
                <a16:creationId xmlns:a16="http://schemas.microsoft.com/office/drawing/2014/main" id="{773531CE-86D2-46CA-ADD5-B833B48AFA93}"/>
              </a:ext>
            </a:extLst>
          </p:cNvPr>
          <p:cNvSpPr/>
          <p:nvPr/>
        </p:nvSpPr>
        <p:spPr>
          <a:xfrm rot="5400000" flipH="1">
            <a:off x="6213348" y="4995278"/>
            <a:ext cx="2847723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72D911C-3635-44B6-9746-0B279C618F3A}"/>
              </a:ext>
            </a:extLst>
          </p:cNvPr>
          <p:cNvSpPr/>
          <p:nvPr/>
        </p:nvSpPr>
        <p:spPr>
          <a:xfrm>
            <a:off x="1834207" y="13459482"/>
            <a:ext cx="6575417" cy="6107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" name="Block Arc 6">
            <a:extLst>
              <a:ext uri="{FF2B5EF4-FFF2-40B4-BE49-F238E27FC236}">
                <a16:creationId xmlns:a16="http://schemas.microsoft.com/office/drawing/2014/main" id="{17D4308C-34E7-48EC-B960-08E7972531A7}"/>
              </a:ext>
            </a:extLst>
          </p:cNvPr>
          <p:cNvSpPr/>
          <p:nvPr/>
        </p:nvSpPr>
        <p:spPr>
          <a:xfrm rot="16200000">
            <a:off x="500497" y="11600377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CDD31FF-1A64-4751-B83D-C6F7789AC749}"/>
              </a:ext>
            </a:extLst>
          </p:cNvPr>
          <p:cNvSpPr/>
          <p:nvPr/>
        </p:nvSpPr>
        <p:spPr>
          <a:xfrm>
            <a:off x="1809382" y="11289500"/>
            <a:ext cx="5942715" cy="62184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ED54A55-185E-40EE-9401-067DE2BA3B0D}"/>
              </a:ext>
            </a:extLst>
          </p:cNvPr>
          <p:cNvSpPr/>
          <p:nvPr/>
        </p:nvSpPr>
        <p:spPr>
          <a:xfrm>
            <a:off x="8410870" y="390523"/>
            <a:ext cx="965515" cy="103113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School Logo Here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C7D21E-4272-48CF-8EE0-4FA7FCB2B4AB}"/>
              </a:ext>
            </a:extLst>
          </p:cNvPr>
          <p:cNvSpPr txBox="1"/>
          <p:nvPr/>
        </p:nvSpPr>
        <p:spPr>
          <a:xfrm>
            <a:off x="-151395" y="88847"/>
            <a:ext cx="51371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Modern Love" panose="04090805081005020601" pitchFamily="82" charset="0"/>
                <a:cs typeface="Aharoni" panose="020B0604020202020204" pitchFamily="2" charset="-79"/>
              </a:rPr>
              <a:t>A- level Geography Learning Journey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CD8B6A8-B331-4AC9-9175-ACDDD9168AC1}"/>
              </a:ext>
            </a:extLst>
          </p:cNvPr>
          <p:cNvSpPr txBox="1"/>
          <p:nvPr/>
        </p:nvSpPr>
        <p:spPr>
          <a:xfrm>
            <a:off x="7146511" y="13367093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8EC38D2-EC21-4113-A3BD-2D9186F5CC78}"/>
              </a:ext>
            </a:extLst>
          </p:cNvPr>
          <p:cNvSpPr/>
          <p:nvPr/>
        </p:nvSpPr>
        <p:spPr>
          <a:xfrm>
            <a:off x="6233414" y="11278583"/>
            <a:ext cx="1572877" cy="64768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AD624CC-DD29-483E-BFC4-76950B785568}"/>
              </a:ext>
            </a:extLst>
          </p:cNvPr>
          <p:cNvGrpSpPr/>
          <p:nvPr/>
        </p:nvGrpSpPr>
        <p:grpSpPr>
          <a:xfrm>
            <a:off x="6081122" y="11025593"/>
            <a:ext cx="1214980" cy="1274917"/>
            <a:chOff x="8003494" y="12006378"/>
            <a:chExt cx="1214980" cy="1304869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2391A4AE-F137-4B96-9A4B-E71816201738}"/>
                </a:ext>
              </a:extLst>
            </p:cNvPr>
            <p:cNvSpPr/>
            <p:nvPr/>
          </p:nvSpPr>
          <p:spPr>
            <a:xfrm>
              <a:off x="8003494" y="12006378"/>
              <a:ext cx="1214980" cy="1304869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1F767C69-036D-492C-9CEE-F609E6AF6319}"/>
                </a:ext>
              </a:extLst>
            </p:cNvPr>
            <p:cNvSpPr/>
            <p:nvPr/>
          </p:nvSpPr>
          <p:spPr>
            <a:xfrm>
              <a:off x="8191763" y="12192149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AB871FC-E051-4FB0-B6A9-6968FF970FBD}"/>
                </a:ext>
              </a:extLst>
            </p:cNvPr>
            <p:cNvSpPr txBox="1"/>
            <p:nvPr/>
          </p:nvSpPr>
          <p:spPr>
            <a:xfrm>
              <a:off x="8188605" y="12254054"/>
              <a:ext cx="841074" cy="3150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/>
                <a:t>YEAR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D759B1A2-6A23-48B9-8C95-476005E1862B}"/>
                </a:ext>
              </a:extLst>
            </p:cNvPr>
            <p:cNvSpPr txBox="1"/>
            <p:nvPr/>
          </p:nvSpPr>
          <p:spPr>
            <a:xfrm>
              <a:off x="8200158" y="12343708"/>
              <a:ext cx="841074" cy="8505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/>
                <a:t>13</a:t>
              </a:r>
            </a:p>
          </p:txBody>
        </p:sp>
      </p:grpSp>
      <p:sp>
        <p:nvSpPr>
          <p:cNvPr id="29" name="Oval 28">
            <a:extLst>
              <a:ext uri="{FF2B5EF4-FFF2-40B4-BE49-F238E27FC236}">
                <a16:creationId xmlns:a16="http://schemas.microsoft.com/office/drawing/2014/main" id="{94232AE4-E781-40D8-BF58-5DA591C1627B}"/>
              </a:ext>
            </a:extLst>
          </p:cNvPr>
          <p:cNvSpPr/>
          <p:nvPr/>
        </p:nvSpPr>
        <p:spPr>
          <a:xfrm>
            <a:off x="7095134" y="13159649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75586D4C-6AFE-4556-ACE3-6CC260602DEB}"/>
              </a:ext>
            </a:extLst>
          </p:cNvPr>
          <p:cNvSpPr/>
          <p:nvPr/>
        </p:nvSpPr>
        <p:spPr>
          <a:xfrm>
            <a:off x="7309095" y="13425952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4E3D887-221B-40B5-A8C0-81AC144DDC78}"/>
              </a:ext>
            </a:extLst>
          </p:cNvPr>
          <p:cNvSpPr txBox="1"/>
          <p:nvPr/>
        </p:nvSpPr>
        <p:spPr>
          <a:xfrm>
            <a:off x="7341282" y="13538379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12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A2DF6E9-EDE0-400D-AB1A-F79C6B483BB9}"/>
              </a:ext>
            </a:extLst>
          </p:cNvPr>
          <p:cNvSpPr txBox="1"/>
          <p:nvPr/>
        </p:nvSpPr>
        <p:spPr>
          <a:xfrm>
            <a:off x="7298911" y="13519493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45AA6C51-6AD3-457C-999C-BF993A099477}"/>
              </a:ext>
            </a:extLst>
          </p:cNvPr>
          <p:cNvCxnSpPr>
            <a:cxnSpLocks/>
          </p:cNvCxnSpPr>
          <p:nvPr/>
        </p:nvCxnSpPr>
        <p:spPr>
          <a:xfrm>
            <a:off x="5534622" y="13159649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E56695A6-8DBD-4C2B-8B1D-2B6401E229D6}"/>
              </a:ext>
            </a:extLst>
          </p:cNvPr>
          <p:cNvCxnSpPr>
            <a:cxnSpLocks/>
          </p:cNvCxnSpPr>
          <p:nvPr/>
        </p:nvCxnSpPr>
        <p:spPr>
          <a:xfrm flipV="1">
            <a:off x="6278970" y="13788756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23F1D4B9-854D-42EF-BEF3-7FC2F330BB81}"/>
              </a:ext>
            </a:extLst>
          </p:cNvPr>
          <p:cNvCxnSpPr>
            <a:cxnSpLocks/>
          </p:cNvCxnSpPr>
          <p:nvPr/>
        </p:nvCxnSpPr>
        <p:spPr>
          <a:xfrm flipV="1">
            <a:off x="4416740" y="13812083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3A20367A-D547-40BF-908F-5D7FB00CE6A0}"/>
              </a:ext>
            </a:extLst>
          </p:cNvPr>
          <p:cNvCxnSpPr>
            <a:cxnSpLocks/>
          </p:cNvCxnSpPr>
          <p:nvPr/>
        </p:nvCxnSpPr>
        <p:spPr>
          <a:xfrm flipV="1">
            <a:off x="1563230" y="13903952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203935AA-A6BD-452C-BEDC-B330650C6285}"/>
              </a:ext>
            </a:extLst>
          </p:cNvPr>
          <p:cNvCxnSpPr>
            <a:cxnSpLocks/>
          </p:cNvCxnSpPr>
          <p:nvPr/>
        </p:nvCxnSpPr>
        <p:spPr>
          <a:xfrm>
            <a:off x="3357688" y="13163253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32B663BC-AB9C-4203-AA74-C8B7488CA03C}"/>
              </a:ext>
            </a:extLst>
          </p:cNvPr>
          <p:cNvCxnSpPr>
            <a:cxnSpLocks/>
          </p:cNvCxnSpPr>
          <p:nvPr/>
        </p:nvCxnSpPr>
        <p:spPr>
          <a:xfrm>
            <a:off x="997345" y="11278583"/>
            <a:ext cx="0" cy="117315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CE9008AD-4692-4D50-B38B-98B84F80CC3A}"/>
              </a:ext>
            </a:extLst>
          </p:cNvPr>
          <p:cNvCxnSpPr>
            <a:cxnSpLocks/>
          </p:cNvCxnSpPr>
          <p:nvPr/>
        </p:nvCxnSpPr>
        <p:spPr>
          <a:xfrm>
            <a:off x="3922580" y="11026766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33A416DB-15DC-467B-BFF7-E4B752241314}"/>
              </a:ext>
            </a:extLst>
          </p:cNvPr>
          <p:cNvCxnSpPr>
            <a:cxnSpLocks/>
          </p:cNvCxnSpPr>
          <p:nvPr/>
        </p:nvCxnSpPr>
        <p:spPr>
          <a:xfrm>
            <a:off x="5317936" y="11074953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Block Arc 75">
            <a:extLst>
              <a:ext uri="{FF2B5EF4-FFF2-40B4-BE49-F238E27FC236}">
                <a16:creationId xmlns:a16="http://schemas.microsoft.com/office/drawing/2014/main" id="{7695FD9F-639D-43CA-A739-6E66C80E8C91}"/>
              </a:ext>
            </a:extLst>
          </p:cNvPr>
          <p:cNvSpPr/>
          <p:nvPr/>
        </p:nvSpPr>
        <p:spPr>
          <a:xfrm rot="5400000" flipH="1">
            <a:off x="6299490" y="9342234"/>
            <a:ext cx="2847721" cy="2325134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CCDE10B-6E4A-4D05-866E-5D9E53D62F67}"/>
              </a:ext>
            </a:extLst>
          </p:cNvPr>
          <p:cNvSpPr/>
          <p:nvPr/>
        </p:nvSpPr>
        <p:spPr>
          <a:xfrm>
            <a:off x="1913194" y="9080619"/>
            <a:ext cx="5841604" cy="64269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8" name="Block Arc 77">
            <a:extLst>
              <a:ext uri="{FF2B5EF4-FFF2-40B4-BE49-F238E27FC236}">
                <a16:creationId xmlns:a16="http://schemas.microsoft.com/office/drawing/2014/main" id="{33276376-7BE4-441B-B298-D3F533509E54}"/>
              </a:ext>
            </a:extLst>
          </p:cNvPr>
          <p:cNvSpPr/>
          <p:nvPr/>
        </p:nvSpPr>
        <p:spPr>
          <a:xfrm rot="16200000">
            <a:off x="550600" y="7208165"/>
            <a:ext cx="2800986" cy="2229301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79" name="Rectangle 140">
            <a:extLst>
              <a:ext uri="{FF2B5EF4-FFF2-40B4-BE49-F238E27FC236}">
                <a16:creationId xmlns:a16="http://schemas.microsoft.com/office/drawing/2014/main" id="{615A3A36-8D50-4875-8EEC-E99E5C45BF3E}"/>
              </a:ext>
            </a:extLst>
          </p:cNvPr>
          <p:cNvSpPr/>
          <p:nvPr/>
        </p:nvSpPr>
        <p:spPr>
          <a:xfrm>
            <a:off x="1913193" y="6934979"/>
            <a:ext cx="5935711" cy="636713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091748AC-87FE-432B-833E-2638F845EB13}"/>
              </a:ext>
            </a:extLst>
          </p:cNvPr>
          <p:cNvSpPr/>
          <p:nvPr/>
        </p:nvSpPr>
        <p:spPr>
          <a:xfrm>
            <a:off x="7426119" y="6486473"/>
            <a:ext cx="1214980" cy="12327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864642A7-67F3-4DFF-9C22-1C959B70D74D}"/>
              </a:ext>
            </a:extLst>
          </p:cNvPr>
          <p:cNvSpPr/>
          <p:nvPr/>
        </p:nvSpPr>
        <p:spPr>
          <a:xfrm>
            <a:off x="7606672" y="6660873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65CA15CB-946A-49A6-9886-24B6ED031338}"/>
              </a:ext>
            </a:extLst>
          </p:cNvPr>
          <p:cNvCxnSpPr>
            <a:cxnSpLocks/>
          </p:cNvCxnSpPr>
          <p:nvPr/>
        </p:nvCxnSpPr>
        <p:spPr>
          <a:xfrm>
            <a:off x="8333244" y="9046287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F510C710-218C-4ED8-9959-4339364C3FEE}"/>
              </a:ext>
            </a:extLst>
          </p:cNvPr>
          <p:cNvCxnSpPr>
            <a:cxnSpLocks/>
          </p:cNvCxnSpPr>
          <p:nvPr/>
        </p:nvCxnSpPr>
        <p:spPr>
          <a:xfrm>
            <a:off x="5786855" y="8798643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81A5EFA8-79CD-45CC-86EE-0F1071CDDDAC}"/>
              </a:ext>
            </a:extLst>
          </p:cNvPr>
          <p:cNvCxnSpPr>
            <a:cxnSpLocks/>
          </p:cNvCxnSpPr>
          <p:nvPr/>
        </p:nvCxnSpPr>
        <p:spPr>
          <a:xfrm>
            <a:off x="2511924" y="8875908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1E15343A-9889-40AB-BB1D-5535A4534DDE}"/>
              </a:ext>
            </a:extLst>
          </p:cNvPr>
          <p:cNvCxnSpPr>
            <a:cxnSpLocks/>
          </p:cNvCxnSpPr>
          <p:nvPr/>
        </p:nvCxnSpPr>
        <p:spPr>
          <a:xfrm>
            <a:off x="5828149" y="6518705"/>
            <a:ext cx="0" cy="73463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D1DD35F5-491E-489A-941E-F7104A914B28}"/>
              </a:ext>
            </a:extLst>
          </p:cNvPr>
          <p:cNvCxnSpPr>
            <a:cxnSpLocks/>
          </p:cNvCxnSpPr>
          <p:nvPr/>
        </p:nvCxnSpPr>
        <p:spPr>
          <a:xfrm>
            <a:off x="3566818" y="6545812"/>
            <a:ext cx="8353" cy="72062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6F6EFC1B-365B-4B7A-878B-CABFFE934D01}"/>
              </a:ext>
            </a:extLst>
          </p:cNvPr>
          <p:cNvCxnSpPr>
            <a:cxnSpLocks/>
          </p:cNvCxnSpPr>
          <p:nvPr/>
        </p:nvCxnSpPr>
        <p:spPr>
          <a:xfrm>
            <a:off x="1321718" y="6922322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Rectangle 127">
            <a:extLst>
              <a:ext uri="{FF2B5EF4-FFF2-40B4-BE49-F238E27FC236}">
                <a16:creationId xmlns:a16="http://schemas.microsoft.com/office/drawing/2014/main" id="{EBDA8FE0-5764-41B6-8FDB-82352800554E}"/>
              </a:ext>
            </a:extLst>
          </p:cNvPr>
          <p:cNvSpPr/>
          <p:nvPr/>
        </p:nvSpPr>
        <p:spPr>
          <a:xfrm>
            <a:off x="4934359" y="4738163"/>
            <a:ext cx="2848044" cy="617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A310E107-78A9-4817-B62C-08E974201E71}"/>
              </a:ext>
            </a:extLst>
          </p:cNvPr>
          <p:cNvSpPr/>
          <p:nvPr/>
        </p:nvSpPr>
        <p:spPr>
          <a:xfrm rot="5400000" flipH="1">
            <a:off x="6961286" y="13761044"/>
            <a:ext cx="2800409" cy="220431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450FFF8B-1AEF-4248-96AE-245DA32F17BF}"/>
              </a:ext>
            </a:extLst>
          </p:cNvPr>
          <p:cNvSpPr/>
          <p:nvPr/>
        </p:nvSpPr>
        <p:spPr>
          <a:xfrm>
            <a:off x="5614530" y="15659233"/>
            <a:ext cx="2746960" cy="604171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FA45C890-A48D-49CF-AD90-2AA432EAF885}"/>
              </a:ext>
            </a:extLst>
          </p:cNvPr>
          <p:cNvSpPr/>
          <p:nvPr/>
        </p:nvSpPr>
        <p:spPr>
          <a:xfrm>
            <a:off x="4269343" y="15645740"/>
            <a:ext cx="462817" cy="617664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5" name="Triangle 45">
            <a:extLst>
              <a:ext uri="{FF2B5EF4-FFF2-40B4-BE49-F238E27FC236}">
                <a16:creationId xmlns:a16="http://schemas.microsoft.com/office/drawing/2014/main" id="{CF9806CA-118C-4542-A6A3-99C5872FE087}"/>
              </a:ext>
            </a:extLst>
          </p:cNvPr>
          <p:cNvSpPr/>
          <p:nvPr/>
        </p:nvSpPr>
        <p:spPr>
          <a:xfrm rot="5400000">
            <a:off x="4568028" y="15619000"/>
            <a:ext cx="938427" cy="735967"/>
          </a:xfrm>
          <a:prstGeom prst="triangle">
            <a:avLst>
              <a:gd name="adj" fmla="val 45360"/>
            </a:avLst>
          </a:prstGeom>
          <a:gradFill flip="none" rotWithShape="0">
            <a:gsLst>
              <a:gs pos="0">
                <a:schemeClr val="tx1"/>
              </a:gs>
              <a:gs pos="61000">
                <a:schemeClr val="tx1">
                  <a:lumMod val="95000"/>
                  <a:lumOff val="5000"/>
                  <a:tint val="44500"/>
                  <a:satMod val="160000"/>
                </a:schemeClr>
              </a:gs>
              <a:gs pos="100000">
                <a:schemeClr val="tx1">
                  <a:lumMod val="95000"/>
                  <a:lumOff val="5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1724FD5D-5BE4-4F4A-AB1F-0E3A12A28009}"/>
              </a:ext>
            </a:extLst>
          </p:cNvPr>
          <p:cNvSpPr/>
          <p:nvPr/>
        </p:nvSpPr>
        <p:spPr>
          <a:xfrm rot="16200000">
            <a:off x="5163491" y="2881053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37" name="Block Arc 136">
            <a:extLst>
              <a:ext uri="{FF2B5EF4-FFF2-40B4-BE49-F238E27FC236}">
                <a16:creationId xmlns:a16="http://schemas.microsoft.com/office/drawing/2014/main" id="{E8CB2FC4-8657-47F1-AEFC-375C85083936}"/>
              </a:ext>
            </a:extLst>
          </p:cNvPr>
          <p:cNvSpPr/>
          <p:nvPr/>
        </p:nvSpPr>
        <p:spPr>
          <a:xfrm rot="16200000">
            <a:off x="1114787" y="2881053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38" name="Rectangle 137">
            <a:extLst>
              <a:ext uri="{FF2B5EF4-FFF2-40B4-BE49-F238E27FC236}">
                <a16:creationId xmlns:a16="http://schemas.microsoft.com/office/drawing/2014/main" id="{D82BF63B-2568-4EA1-94BB-32DFEBECA0A7}"/>
              </a:ext>
            </a:extLst>
          </p:cNvPr>
          <p:cNvSpPr/>
          <p:nvPr/>
        </p:nvSpPr>
        <p:spPr>
          <a:xfrm>
            <a:off x="2469892" y="4741788"/>
            <a:ext cx="2848044" cy="617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DD57055C-4F80-4C48-BB5A-4AF64246F295}"/>
              </a:ext>
            </a:extLst>
          </p:cNvPr>
          <p:cNvSpPr/>
          <p:nvPr/>
        </p:nvSpPr>
        <p:spPr>
          <a:xfrm>
            <a:off x="2534846" y="2589012"/>
            <a:ext cx="552952" cy="617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40" name="Triangle 45">
            <a:extLst>
              <a:ext uri="{FF2B5EF4-FFF2-40B4-BE49-F238E27FC236}">
                <a16:creationId xmlns:a16="http://schemas.microsoft.com/office/drawing/2014/main" id="{875C0A1A-FCC8-46D9-9E6E-5AA882954BC5}"/>
              </a:ext>
            </a:extLst>
          </p:cNvPr>
          <p:cNvSpPr/>
          <p:nvPr/>
        </p:nvSpPr>
        <p:spPr>
          <a:xfrm rot="5400000">
            <a:off x="2851998" y="2490606"/>
            <a:ext cx="938427" cy="879299"/>
          </a:xfrm>
          <a:prstGeom prst="triangle">
            <a:avLst>
              <a:gd name="adj" fmla="val 4536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D00C2EF1-1C3F-49F9-AFCE-05F130CB6FDD}"/>
              </a:ext>
            </a:extLst>
          </p:cNvPr>
          <p:cNvSpPr/>
          <p:nvPr/>
        </p:nvSpPr>
        <p:spPr>
          <a:xfrm>
            <a:off x="6536911" y="2590811"/>
            <a:ext cx="462817" cy="617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42" name="Triangle 45">
            <a:extLst>
              <a:ext uri="{FF2B5EF4-FFF2-40B4-BE49-F238E27FC236}">
                <a16:creationId xmlns:a16="http://schemas.microsoft.com/office/drawing/2014/main" id="{3F0034C3-DE5F-45BE-B34B-2D0FB2CED0A6}"/>
              </a:ext>
            </a:extLst>
          </p:cNvPr>
          <p:cNvSpPr/>
          <p:nvPr/>
        </p:nvSpPr>
        <p:spPr>
          <a:xfrm rot="5400000">
            <a:off x="6769475" y="2540347"/>
            <a:ext cx="938427" cy="735967"/>
          </a:xfrm>
          <a:prstGeom prst="triangle">
            <a:avLst>
              <a:gd name="adj" fmla="val 4536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0D9AD3E-7399-40F3-B239-DCF1677148D3}"/>
              </a:ext>
            </a:extLst>
          </p:cNvPr>
          <p:cNvSpPr txBox="1"/>
          <p:nvPr/>
        </p:nvSpPr>
        <p:spPr>
          <a:xfrm>
            <a:off x="200407" y="15599395"/>
            <a:ext cx="40764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Successful GCSE’s</a:t>
            </a:r>
          </a:p>
          <a:p>
            <a:endParaRPr lang="en-GB" sz="1400" dirty="0"/>
          </a:p>
          <a:p>
            <a:r>
              <a:rPr lang="en-GB" sz="1400" dirty="0"/>
              <a:t>Level 4 or above in English Language OR Literature + Maths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FB61B7FD-1184-4501-8574-00BF3776757B}"/>
              </a:ext>
            </a:extLst>
          </p:cNvPr>
          <p:cNvSpPr txBox="1"/>
          <p:nvPr/>
        </p:nvSpPr>
        <p:spPr>
          <a:xfrm>
            <a:off x="3638025" y="14455660"/>
            <a:ext cx="24428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E6664F3A-7AC9-4DDC-8CDF-05857FEE396C}"/>
              </a:ext>
            </a:extLst>
          </p:cNvPr>
          <p:cNvSpPr txBox="1"/>
          <p:nvPr/>
        </p:nvSpPr>
        <p:spPr>
          <a:xfrm>
            <a:off x="1480076" y="13695652"/>
            <a:ext cx="1786068" cy="79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67ED6A82-DBCA-4DAF-BAF2-994252B4EECC}"/>
              </a:ext>
            </a:extLst>
          </p:cNvPr>
          <p:cNvSpPr txBox="1"/>
          <p:nvPr/>
        </p:nvSpPr>
        <p:spPr>
          <a:xfrm>
            <a:off x="4291329" y="12736357"/>
            <a:ext cx="3696255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6A119D96-BFC5-4BD2-8EC8-0D3BD433B794}"/>
              </a:ext>
            </a:extLst>
          </p:cNvPr>
          <p:cNvSpPr txBox="1"/>
          <p:nvPr/>
        </p:nvSpPr>
        <p:spPr>
          <a:xfrm>
            <a:off x="1809382" y="7582268"/>
            <a:ext cx="269086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/>
              <a:t>Water cycle:</a:t>
            </a:r>
          </a:p>
          <a:p>
            <a:r>
              <a:rPr lang="en-GB" sz="1400" dirty="0"/>
              <a:t>Systems and processes, Water stores, Drainage basins, water balance, River regimes, Hydrographs, water abstraction, River Brock case study  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CBAC9EC7-1066-4CDD-BE11-9EB3BB3D6987}"/>
              </a:ext>
            </a:extLst>
          </p:cNvPr>
          <p:cNvSpPr txBox="1"/>
          <p:nvPr/>
        </p:nvSpPr>
        <p:spPr>
          <a:xfrm>
            <a:off x="4443151" y="12650325"/>
            <a:ext cx="3160570" cy="7386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400" b="1" u="sng" dirty="0"/>
              <a:t>Case studies</a:t>
            </a:r>
            <a:r>
              <a:rPr lang="en-GB" sz="1400" b="1" dirty="0"/>
              <a:t>: </a:t>
            </a:r>
            <a:r>
              <a:rPr lang="en-GB" sz="1400" dirty="0"/>
              <a:t>Local case study of Brick Lane and Distant study of  Torquay, </a:t>
            </a:r>
            <a:r>
              <a:rPr lang="en-GB" sz="1400"/>
              <a:t>Bourneville, Slough</a:t>
            </a:r>
            <a:endParaRPr lang="en-GB" sz="1400" dirty="0"/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6FFEC4FF-7257-46B8-878B-273CCA82C89F}"/>
              </a:ext>
            </a:extLst>
          </p:cNvPr>
          <p:cNvSpPr txBox="1"/>
          <p:nvPr/>
        </p:nvSpPr>
        <p:spPr>
          <a:xfrm>
            <a:off x="4596129" y="13041157"/>
            <a:ext cx="3696255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1DB571FA-DE0C-4FA1-B967-424ADC496D42}"/>
              </a:ext>
            </a:extLst>
          </p:cNvPr>
          <p:cNvSpPr txBox="1"/>
          <p:nvPr/>
        </p:nvSpPr>
        <p:spPr>
          <a:xfrm>
            <a:off x="-49738" y="16674354"/>
            <a:ext cx="1134253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D330E8BA-81CA-48E0-B3E2-8D05B4FB9AB7}"/>
              </a:ext>
            </a:extLst>
          </p:cNvPr>
          <p:cNvSpPr txBox="1"/>
          <p:nvPr/>
        </p:nvSpPr>
        <p:spPr>
          <a:xfrm>
            <a:off x="7603721" y="2212721"/>
            <a:ext cx="19674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University Options, including:</a:t>
            </a:r>
          </a:p>
          <a:p>
            <a:r>
              <a:rPr lang="en-GB" sz="1400" dirty="0"/>
              <a:t>Geography</a:t>
            </a:r>
          </a:p>
          <a:p>
            <a:r>
              <a:rPr lang="en-GB" sz="1400" dirty="0"/>
              <a:t>Geophysics </a:t>
            </a:r>
          </a:p>
          <a:p>
            <a:r>
              <a:rPr lang="en-GB" sz="1400" dirty="0"/>
              <a:t>Geology </a:t>
            </a:r>
          </a:p>
          <a:p>
            <a:r>
              <a:rPr lang="en-GB" sz="1400" dirty="0"/>
              <a:t>Geography combined  </a:t>
            </a:r>
          </a:p>
          <a:p>
            <a:r>
              <a:rPr lang="en-GB" sz="1400" b="1" dirty="0"/>
              <a:t>Apprenticeships</a:t>
            </a:r>
            <a:r>
              <a:rPr lang="en-GB" sz="1400" dirty="0"/>
              <a:t> in relevant industries</a:t>
            </a:r>
          </a:p>
          <a:p>
            <a:endParaRPr lang="en-GB" sz="1400" dirty="0"/>
          </a:p>
          <a:p>
            <a:endParaRPr lang="en-GB" sz="1400" dirty="0"/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5066B43E-DF65-4699-B320-65FB178B6004}"/>
              </a:ext>
            </a:extLst>
          </p:cNvPr>
          <p:cNvSpPr txBox="1"/>
          <p:nvPr/>
        </p:nvSpPr>
        <p:spPr>
          <a:xfrm>
            <a:off x="2294607" y="9995863"/>
            <a:ext cx="245234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/>
              <a:t>Global Systems and Global Governance: </a:t>
            </a:r>
          </a:p>
          <a:p>
            <a:r>
              <a:rPr lang="en-GB" sz="1400" dirty="0"/>
              <a:t>Dimensions of globalisation, Factors that impact it, Trade, Global commons  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845701B9-15FB-4192-AEE0-9455697F217F}"/>
              </a:ext>
            </a:extLst>
          </p:cNvPr>
          <p:cNvSpPr txBox="1"/>
          <p:nvPr/>
        </p:nvSpPr>
        <p:spPr>
          <a:xfrm>
            <a:off x="6941777" y="7910513"/>
            <a:ext cx="243999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/>
              <a:t>Natural Hazards: </a:t>
            </a:r>
          </a:p>
          <a:p>
            <a:r>
              <a:rPr lang="en-GB" sz="1400" dirty="0"/>
              <a:t>Concept of Hazards, risk management, plate tectonics, </a:t>
            </a:r>
            <a:r>
              <a:rPr lang="en-GB" sz="1400" dirty="0">
                <a:solidFill>
                  <a:srgbClr val="FF0000"/>
                </a:solidFill>
              </a:rPr>
              <a:t>volcanic hazards</a:t>
            </a:r>
            <a:r>
              <a:rPr lang="en-GB" sz="1400" dirty="0">
                <a:solidFill>
                  <a:srgbClr val="FF00FF"/>
                </a:solidFill>
              </a:rPr>
              <a:t>, atmospheric Hazards</a:t>
            </a:r>
            <a:r>
              <a:rPr lang="en-GB" sz="1400" dirty="0"/>
              <a:t>, </a:t>
            </a:r>
            <a:r>
              <a:rPr lang="en-GB" sz="1400" dirty="0">
                <a:solidFill>
                  <a:srgbClr val="F8B308"/>
                </a:solidFill>
              </a:rPr>
              <a:t>fires in nature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07CB3897-2152-4D54-9A9C-303EDD651F7D}"/>
              </a:ext>
            </a:extLst>
          </p:cNvPr>
          <p:cNvSpPr txBox="1"/>
          <p:nvPr/>
        </p:nvSpPr>
        <p:spPr>
          <a:xfrm>
            <a:off x="5737286" y="14287310"/>
            <a:ext cx="262420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/>
              <a:t>Changing places </a:t>
            </a:r>
            <a:r>
              <a:rPr lang="en-GB" sz="1400" b="1" dirty="0"/>
              <a:t>:</a:t>
            </a:r>
          </a:p>
          <a:p>
            <a:r>
              <a:rPr lang="en-GB" sz="1400" dirty="0"/>
              <a:t>What is place? How are places different? What impacts peoples’ views of place? What causes places to change? Representation of place.</a:t>
            </a:r>
          </a:p>
          <a:p>
            <a:endParaRPr lang="en-GB" sz="1400" dirty="0"/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1D202FE8-9E29-46AF-8649-9F335413E287}"/>
              </a:ext>
            </a:extLst>
          </p:cNvPr>
          <p:cNvSpPr txBox="1"/>
          <p:nvPr/>
        </p:nvSpPr>
        <p:spPr>
          <a:xfrm>
            <a:off x="3210360" y="5872374"/>
            <a:ext cx="37731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/>
              <a:t>NEA: </a:t>
            </a:r>
            <a:r>
              <a:rPr lang="en-GB" sz="1400" dirty="0"/>
              <a:t>Non examined assessment  - students have to complete an investigation of their choosing including a 4000 written report.</a:t>
            </a:r>
          </a:p>
        </p:txBody>
      </p:sp>
      <p:pic>
        <p:nvPicPr>
          <p:cNvPr id="5" name="Picture 8" descr="Wexham School - Home">
            <a:extLst>
              <a:ext uri="{FF2B5EF4-FFF2-40B4-BE49-F238E27FC236}">
                <a16:creationId xmlns:a16="http://schemas.microsoft.com/office/drawing/2014/main" id="{CABAB6B6-41AC-4385-A915-2B81784D1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1490" y="203090"/>
            <a:ext cx="1209675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4" name="TextBox 93">
            <a:extLst>
              <a:ext uri="{FF2B5EF4-FFF2-40B4-BE49-F238E27FC236}">
                <a16:creationId xmlns:a16="http://schemas.microsoft.com/office/drawing/2014/main" id="{E99C8876-9E85-49A2-97B3-E83760E34299}"/>
              </a:ext>
            </a:extLst>
          </p:cNvPr>
          <p:cNvSpPr txBox="1"/>
          <p:nvPr/>
        </p:nvSpPr>
        <p:spPr>
          <a:xfrm>
            <a:off x="2789089" y="14501607"/>
            <a:ext cx="296050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u="sng" dirty="0"/>
              <a:t>Contemporary Urban environments</a:t>
            </a:r>
            <a:r>
              <a:rPr lang="en-GB" sz="1400" b="1" dirty="0"/>
              <a:t>: </a:t>
            </a:r>
            <a:r>
              <a:rPr lang="en-GB" sz="1400" dirty="0"/>
              <a:t>Urbanisation, Megacities,   Urban change, Urban growth, Edge cities, Microclimates, urban challenges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D04FED6C-9D30-4DB1-B95C-9F7CCAD1B455}"/>
              </a:ext>
            </a:extLst>
          </p:cNvPr>
          <p:cNvSpPr txBox="1"/>
          <p:nvPr/>
        </p:nvSpPr>
        <p:spPr>
          <a:xfrm>
            <a:off x="3710603" y="2050804"/>
            <a:ext cx="191359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Careers, including:</a:t>
            </a:r>
          </a:p>
          <a:p>
            <a:r>
              <a:rPr lang="en-GB" sz="1400" dirty="0"/>
              <a:t>Lawyer, social worker, human resources, teaching, data analysis, researcher, community worker, police officer, journalist. Environmental consultant. </a:t>
            </a:r>
          </a:p>
          <a:p>
            <a:endParaRPr lang="en-GB" sz="1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90D1158-23E4-4982-AB76-11A4C3A4C9A2}"/>
              </a:ext>
            </a:extLst>
          </p:cNvPr>
          <p:cNvSpPr txBox="1"/>
          <p:nvPr/>
        </p:nvSpPr>
        <p:spPr>
          <a:xfrm>
            <a:off x="1760531" y="12021909"/>
            <a:ext cx="2620559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/>
              <a:t>Case studies </a:t>
            </a:r>
            <a:r>
              <a:rPr lang="en-GB" sz="1400" b="1" dirty="0"/>
              <a:t>: </a:t>
            </a:r>
          </a:p>
          <a:p>
            <a:r>
              <a:rPr lang="en-GB" sz="1200" dirty="0"/>
              <a:t>Fortress LA, </a:t>
            </a:r>
            <a:r>
              <a:rPr lang="en-GB" sz="1200" dirty="0" err="1"/>
              <a:t>Cheonggyecheon</a:t>
            </a:r>
            <a:r>
              <a:rPr lang="en-GB" sz="1200" dirty="0"/>
              <a:t> River project, Landfill vs incineration in Amsterdam,   Water problems in India, Thames tideway tunnel, Copenhagen Europe's most sustainable city, London, Mumbai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BC68C6E-34DF-4D6D-8E3F-95EA6B9AD13B}"/>
              </a:ext>
            </a:extLst>
          </p:cNvPr>
          <p:cNvSpPr txBox="1"/>
          <p:nvPr/>
        </p:nvSpPr>
        <p:spPr>
          <a:xfrm>
            <a:off x="135350" y="14391041"/>
            <a:ext cx="272123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/>
              <a:t>Coasts:</a:t>
            </a:r>
          </a:p>
          <a:p>
            <a:r>
              <a:rPr lang="en-GB" sz="1400" dirty="0"/>
              <a:t>Systems and processes- sediment cells and sources of energy, coastal landscape development , coastal management strategies  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12BB770-CBAB-4A52-959F-B579CA893B43}"/>
              </a:ext>
            </a:extLst>
          </p:cNvPr>
          <p:cNvSpPr txBox="1"/>
          <p:nvPr/>
        </p:nvSpPr>
        <p:spPr>
          <a:xfrm>
            <a:off x="6106" y="9046287"/>
            <a:ext cx="1625928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/>
              <a:t>Case studies:  </a:t>
            </a:r>
            <a:r>
              <a:rPr lang="en-GB" sz="1400" dirty="0"/>
              <a:t>Geology= Purbeck coastline, Hard engineering – Heysham and Morecambe, Soft engineering – Sefton. </a:t>
            </a:r>
          </a:p>
          <a:p>
            <a:r>
              <a:rPr lang="en-GB" sz="1400" dirty="0"/>
              <a:t>Local - Holderness</a:t>
            </a:r>
          </a:p>
          <a:p>
            <a:r>
              <a:rPr lang="en-GB" sz="1400" dirty="0"/>
              <a:t>Distant case study: Odisha 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9060CA1-F2F0-4734-A792-4E912BDC782A}"/>
              </a:ext>
            </a:extLst>
          </p:cNvPr>
          <p:cNvSpPr txBox="1"/>
          <p:nvPr/>
        </p:nvSpPr>
        <p:spPr>
          <a:xfrm>
            <a:off x="4667401" y="7719239"/>
            <a:ext cx="198711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Case studies:</a:t>
            </a:r>
          </a:p>
          <a:p>
            <a:r>
              <a:rPr lang="en-GB" sz="1400" b="1" dirty="0"/>
              <a:t>Philippines, Kobe, </a:t>
            </a:r>
            <a:r>
              <a:rPr lang="en-GB" sz="1400" b="1" dirty="0">
                <a:solidFill>
                  <a:srgbClr val="F8B308"/>
                </a:solidFill>
              </a:rPr>
              <a:t>Canada</a:t>
            </a:r>
            <a:r>
              <a:rPr lang="en-GB" sz="1400" b="1" dirty="0"/>
              <a:t>, Haiti, </a:t>
            </a:r>
            <a:r>
              <a:rPr lang="en-GB" sz="1400" b="1" dirty="0">
                <a:solidFill>
                  <a:srgbClr val="FF0000"/>
                </a:solidFill>
              </a:rPr>
              <a:t>Mt Etna</a:t>
            </a:r>
            <a:r>
              <a:rPr lang="en-GB" sz="1400" b="1" dirty="0"/>
              <a:t>, Christchurch, </a:t>
            </a:r>
            <a:r>
              <a:rPr lang="en-GB" sz="1400" b="1" dirty="0">
                <a:solidFill>
                  <a:srgbClr val="FF00FF"/>
                </a:solidFill>
              </a:rPr>
              <a:t>Hurricane Katrina, </a:t>
            </a:r>
            <a:r>
              <a:rPr lang="en-GB" sz="1400" b="1" dirty="0">
                <a:solidFill>
                  <a:srgbClr val="FF0000"/>
                </a:solidFill>
              </a:rPr>
              <a:t>Mt </a:t>
            </a:r>
            <a:r>
              <a:rPr lang="en-GB" sz="1400" b="1" dirty="0" err="1">
                <a:solidFill>
                  <a:srgbClr val="FF0000"/>
                </a:solidFill>
              </a:rPr>
              <a:t>Nyiragongo</a:t>
            </a:r>
            <a:r>
              <a:rPr lang="en-GB" sz="1400" b="1" dirty="0">
                <a:solidFill>
                  <a:srgbClr val="FF0000"/>
                </a:solidFill>
              </a:rPr>
              <a:t> Congo, </a:t>
            </a:r>
            <a:r>
              <a:rPr lang="en-GB" sz="1400" b="1" dirty="0">
                <a:solidFill>
                  <a:srgbClr val="FF00FF"/>
                </a:solidFill>
              </a:rPr>
              <a:t>Typhoon Haiyan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0DA6876-DA64-453F-9C3C-5FB5B0487DDC}"/>
              </a:ext>
            </a:extLst>
          </p:cNvPr>
          <p:cNvSpPr txBox="1"/>
          <p:nvPr/>
        </p:nvSpPr>
        <p:spPr>
          <a:xfrm>
            <a:off x="4766607" y="10009430"/>
            <a:ext cx="19413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/>
              <a:t>Case studies</a:t>
            </a:r>
            <a:r>
              <a:rPr lang="en-GB" sz="1400" dirty="0"/>
              <a:t>: TNC- Apple, World trade -Bananas, Global commons - Antarctica   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B606D97-7C79-491B-81B6-F6822F425787}"/>
              </a:ext>
            </a:extLst>
          </p:cNvPr>
          <p:cNvSpPr txBox="1"/>
          <p:nvPr/>
        </p:nvSpPr>
        <p:spPr>
          <a:xfrm>
            <a:off x="206598" y="5809372"/>
            <a:ext cx="30615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/>
              <a:t>Carbon cycle: </a:t>
            </a:r>
          </a:p>
          <a:p>
            <a:r>
              <a:rPr lang="en-GB" sz="1400" dirty="0"/>
              <a:t>carbon stores, movement, carbon, budget, effects, impacts on the climate, Tropical rainforest case study, </a:t>
            </a:r>
            <a:endParaRPr lang="en-GB" dirty="0"/>
          </a:p>
        </p:txBody>
      </p:sp>
      <p:pic>
        <p:nvPicPr>
          <p:cNvPr id="45" name="Graphic 44" descr="Arrow circle with solid fill">
            <a:extLst>
              <a:ext uri="{FF2B5EF4-FFF2-40B4-BE49-F238E27FC236}">
                <a16:creationId xmlns:a16="http://schemas.microsoft.com/office/drawing/2014/main" id="{66DA41C8-C65F-485E-89DA-6CC89965D5D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490" y="6934979"/>
            <a:ext cx="914400" cy="914400"/>
          </a:xfrm>
          <a:prstGeom prst="rect">
            <a:avLst/>
          </a:prstGeom>
        </p:spPr>
      </p:pic>
      <p:pic>
        <p:nvPicPr>
          <p:cNvPr id="48" name="Graphic 47" descr="Building with solid fill">
            <a:extLst>
              <a:ext uri="{FF2B5EF4-FFF2-40B4-BE49-F238E27FC236}">
                <a16:creationId xmlns:a16="http://schemas.microsoft.com/office/drawing/2014/main" id="{CD7EAF3D-0114-49E7-AD98-6B6A9DECECC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729632" y="12206584"/>
            <a:ext cx="914400" cy="914400"/>
          </a:xfrm>
          <a:prstGeom prst="rect">
            <a:avLst/>
          </a:prstGeom>
        </p:spPr>
      </p:pic>
      <p:pic>
        <p:nvPicPr>
          <p:cNvPr id="51" name="Graphic 50" descr="City with solid fill">
            <a:extLst>
              <a:ext uri="{FF2B5EF4-FFF2-40B4-BE49-F238E27FC236}">
                <a16:creationId xmlns:a16="http://schemas.microsoft.com/office/drawing/2014/main" id="{FC464F9D-D67C-415E-B050-44935AFC072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371147" y="11872185"/>
            <a:ext cx="914400" cy="914400"/>
          </a:xfrm>
          <a:prstGeom prst="rect">
            <a:avLst/>
          </a:prstGeom>
        </p:spPr>
      </p:pic>
      <p:pic>
        <p:nvPicPr>
          <p:cNvPr id="53" name="Graphic 52" descr="Cloud with solid fill">
            <a:extLst>
              <a:ext uri="{FF2B5EF4-FFF2-40B4-BE49-F238E27FC236}">
                <a16:creationId xmlns:a16="http://schemas.microsoft.com/office/drawing/2014/main" id="{0E49DF20-033F-4BD3-BBF8-A64481343B2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006144" y="5651305"/>
            <a:ext cx="914400" cy="914400"/>
          </a:xfrm>
          <a:prstGeom prst="rect">
            <a:avLst/>
          </a:prstGeom>
        </p:spPr>
      </p:pic>
      <p:pic>
        <p:nvPicPr>
          <p:cNvPr id="55" name="Graphic 54" descr="Earth globe: Africa and Europe with solid fill">
            <a:extLst>
              <a:ext uri="{FF2B5EF4-FFF2-40B4-BE49-F238E27FC236}">
                <a16:creationId xmlns:a16="http://schemas.microsoft.com/office/drawing/2014/main" id="{3FAF9A36-BAC6-4037-99A7-7FA165426FE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-48688" y="8136813"/>
            <a:ext cx="914400" cy="914400"/>
          </a:xfrm>
          <a:prstGeom prst="rect">
            <a:avLst/>
          </a:prstGeom>
        </p:spPr>
      </p:pic>
      <p:pic>
        <p:nvPicPr>
          <p:cNvPr id="58" name="Graphic 57" descr="Envelope with solid fill">
            <a:extLst>
              <a:ext uri="{FF2B5EF4-FFF2-40B4-BE49-F238E27FC236}">
                <a16:creationId xmlns:a16="http://schemas.microsoft.com/office/drawing/2014/main" id="{25E0A18A-BBE2-49AF-822A-3AFBD4367D6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637934" y="9916871"/>
            <a:ext cx="914400" cy="914400"/>
          </a:xfrm>
          <a:prstGeom prst="rect">
            <a:avLst/>
          </a:prstGeom>
        </p:spPr>
      </p:pic>
      <p:pic>
        <p:nvPicPr>
          <p:cNvPr id="60" name="Graphic 59" descr="Euro with solid fill">
            <a:extLst>
              <a:ext uri="{FF2B5EF4-FFF2-40B4-BE49-F238E27FC236}">
                <a16:creationId xmlns:a16="http://schemas.microsoft.com/office/drawing/2014/main" id="{C0B2C5E0-CF0C-4E15-9EEF-A64CA164D0C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316820" y="9829009"/>
            <a:ext cx="914400" cy="914400"/>
          </a:xfrm>
          <a:prstGeom prst="rect">
            <a:avLst/>
          </a:prstGeom>
        </p:spPr>
      </p:pic>
      <p:pic>
        <p:nvPicPr>
          <p:cNvPr id="62" name="Graphic 61" descr="Graduation cap with solid fill">
            <a:extLst>
              <a:ext uri="{FF2B5EF4-FFF2-40B4-BE49-F238E27FC236}">
                <a16:creationId xmlns:a16="http://schemas.microsoft.com/office/drawing/2014/main" id="{DF204A26-234D-4F28-A9DB-84C0B0C2C59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791980" y="1585658"/>
            <a:ext cx="914400" cy="914400"/>
          </a:xfrm>
          <a:prstGeom prst="rect">
            <a:avLst/>
          </a:prstGeom>
        </p:spPr>
      </p:pic>
      <p:pic>
        <p:nvPicPr>
          <p:cNvPr id="64" name="Graphic 63" descr="Mountains with solid fill">
            <a:extLst>
              <a:ext uri="{FF2B5EF4-FFF2-40B4-BE49-F238E27FC236}">
                <a16:creationId xmlns:a16="http://schemas.microsoft.com/office/drawing/2014/main" id="{D4749A81-9EBC-494A-9960-7CC2D5C7125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514008" y="7342342"/>
            <a:ext cx="914400" cy="914400"/>
          </a:xfrm>
          <a:prstGeom prst="rect">
            <a:avLst/>
          </a:prstGeom>
        </p:spPr>
      </p:pic>
      <p:pic>
        <p:nvPicPr>
          <p:cNvPr id="66" name="Graphic 65" descr="Wave with solid fill">
            <a:extLst>
              <a:ext uri="{FF2B5EF4-FFF2-40B4-BE49-F238E27FC236}">
                <a16:creationId xmlns:a16="http://schemas.microsoft.com/office/drawing/2014/main" id="{D8A4485B-5477-428A-BD1E-DD7DB1A32B6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72390" y="13436855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8824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F503D6EACD7641A0BDD1C6B9D98F73" ma:contentTypeVersion="4" ma:contentTypeDescription="Create a new document." ma:contentTypeScope="" ma:versionID="b5641dda345a6a96a6420f592bc22313">
  <xsd:schema xmlns:xsd="http://www.w3.org/2001/XMLSchema" xmlns:xs="http://www.w3.org/2001/XMLSchema" xmlns:p="http://schemas.microsoft.com/office/2006/metadata/properties" xmlns:ns2="920b9788-b66b-46b7-b957-8b372c7cadb6" targetNamespace="http://schemas.microsoft.com/office/2006/metadata/properties" ma:root="true" ma:fieldsID="d26650d5f6bcb3c7787a5506a61d6055" ns2:_="">
    <xsd:import namespace="920b9788-b66b-46b7-b957-8b372c7cadb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0b9788-b66b-46b7-b957-8b372c7cad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BFF60E8-62E4-4864-8B13-6913D02EFB4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29E7A2E-B732-4F61-A550-915D759835B7}">
  <ds:schemaRefs>
    <ds:schemaRef ds:uri="http://www.w3.org/XML/1998/namespace"/>
    <ds:schemaRef ds:uri="http://purl.org/dc/dcmitype/"/>
    <ds:schemaRef ds:uri="http://purl.org/dc/terms/"/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bf91ffd2-734a-4696-a94d-ffe7c3ef99ef"/>
    <ds:schemaRef ds:uri="e1680a83-034f-4325-ab96-3a92fa10c40f"/>
  </ds:schemaRefs>
</ds:datastoreItem>
</file>

<file path=customXml/itemProps3.xml><?xml version="1.0" encoding="utf-8"?>
<ds:datastoreItem xmlns:ds="http://schemas.openxmlformats.org/officeDocument/2006/customXml" ds:itemID="{7A59652D-E725-4819-9147-AD41F595DAE0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18478</TotalTime>
  <Words>373</Words>
  <Application>Microsoft Office PowerPoint</Application>
  <PresentationFormat>Custom</PresentationFormat>
  <Paragraphs>41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Katie Facer</cp:lastModifiedBy>
  <cp:revision>332</cp:revision>
  <cp:lastPrinted>2018-09-02T17:44:52Z</cp:lastPrinted>
  <dcterms:created xsi:type="dcterms:W3CDTF">2018-02-08T08:28:53Z</dcterms:created>
  <dcterms:modified xsi:type="dcterms:W3CDTF">2026-07-15T11:13:06Z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0x01010064F503D6EACD7641A0BDD1C6B9D98F73</vt:lpwstr>
  </property>
  <property fmtid="{D5CDD505-2E9C-101B-9397-08002B2CF9AE}" pid="3" name="MediaServiceImageTags">
    <vt:lpwstr/>
  </property>
</Properties>
</file>