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7" r:id="rId5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E5E00"/>
    <a:srgbClr val="F8B308"/>
    <a:srgbClr val="002060"/>
    <a:srgbClr val="CC66FF"/>
    <a:srgbClr val="144856"/>
    <a:srgbClr val="175A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434" autoAdjust="0"/>
    <p:restoredTop sz="95833" autoAdjust="0"/>
  </p:normalViewPr>
  <p:slideViewPr>
    <p:cSldViewPr snapToGrid="0">
      <p:cViewPr varScale="1">
        <p:scale>
          <a:sx n="43" d="100"/>
          <a:sy n="43" d="100"/>
        </p:scale>
        <p:origin x="21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8" name="Picture 24" descr="Drug free icons designed by geotatah">
            <a:extLst>
              <a:ext uri="{FF2B5EF4-FFF2-40B4-BE49-F238E27FC236}">
                <a16:creationId xmlns:a16="http://schemas.microsoft.com/office/drawing/2014/main" id="{E57113E9-8E1A-4D08-8C20-0A8DF40DD5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942" y="5500796"/>
            <a:ext cx="1072877" cy="1072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Savings - Free business icons">
            <a:extLst>
              <a:ext uri="{FF2B5EF4-FFF2-40B4-BE49-F238E27FC236}">
                <a16:creationId xmlns:a16="http://schemas.microsoft.com/office/drawing/2014/main" id="{EDDD077C-DD6E-48AC-91A3-E4C9E8DC44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5957" y="5418594"/>
            <a:ext cx="956714" cy="956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areer - Free business and finance icons">
            <a:extLst>
              <a:ext uri="{FF2B5EF4-FFF2-40B4-BE49-F238E27FC236}">
                <a16:creationId xmlns:a16="http://schemas.microsoft.com/office/drawing/2014/main" id="{B64CD751-A7EC-4C9D-8DAE-E61D8C63DE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149" y="7535688"/>
            <a:ext cx="959126" cy="95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University Icon Vector Art, Icons, and Graphics for Free Download">
            <a:extLst>
              <a:ext uri="{FF2B5EF4-FFF2-40B4-BE49-F238E27FC236}">
                <a16:creationId xmlns:a16="http://schemas.microsoft.com/office/drawing/2014/main" id="{040F3E59-EE08-4FE0-81D1-9AD1F9FEFB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13" t="9664" r="18048" b="10799"/>
          <a:stretch/>
        </p:blipFill>
        <p:spPr bwMode="auto">
          <a:xfrm>
            <a:off x="8573432" y="7041851"/>
            <a:ext cx="1121395" cy="1426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7" name="Block Arc 126">
            <a:extLst>
              <a:ext uri="{FF2B5EF4-FFF2-40B4-BE49-F238E27FC236}">
                <a16:creationId xmlns:a16="http://schemas.microsoft.com/office/drawing/2014/main" id="{773531CE-86D2-46CA-ADD5-B833B48AFA93}"/>
              </a:ext>
            </a:extLst>
          </p:cNvPr>
          <p:cNvSpPr/>
          <p:nvPr/>
        </p:nvSpPr>
        <p:spPr>
          <a:xfrm rot="5400000" flipH="1">
            <a:off x="6343722" y="4994440"/>
            <a:ext cx="2847723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72D911C-3635-44B6-9746-0B279C618F3A}"/>
              </a:ext>
            </a:extLst>
          </p:cNvPr>
          <p:cNvSpPr/>
          <p:nvPr/>
        </p:nvSpPr>
        <p:spPr>
          <a:xfrm>
            <a:off x="1834207" y="13459482"/>
            <a:ext cx="6575417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" name="Block Arc 6">
            <a:extLst>
              <a:ext uri="{FF2B5EF4-FFF2-40B4-BE49-F238E27FC236}">
                <a16:creationId xmlns:a16="http://schemas.microsoft.com/office/drawing/2014/main" id="{17D4308C-34E7-48EC-B960-08E7972531A7}"/>
              </a:ext>
            </a:extLst>
          </p:cNvPr>
          <p:cNvSpPr/>
          <p:nvPr/>
        </p:nvSpPr>
        <p:spPr>
          <a:xfrm rot="16200000">
            <a:off x="500497" y="11600377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CDD31FF-1A64-4751-B83D-C6F7789AC749}"/>
              </a:ext>
            </a:extLst>
          </p:cNvPr>
          <p:cNvSpPr/>
          <p:nvPr/>
        </p:nvSpPr>
        <p:spPr>
          <a:xfrm>
            <a:off x="1809382" y="11289500"/>
            <a:ext cx="5942715" cy="62184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ED54A55-185E-40EE-9401-067DE2BA3B0D}"/>
              </a:ext>
            </a:extLst>
          </p:cNvPr>
          <p:cNvSpPr/>
          <p:nvPr/>
        </p:nvSpPr>
        <p:spPr>
          <a:xfrm>
            <a:off x="8410870" y="390523"/>
            <a:ext cx="965515" cy="103113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School Logo Here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C7D21E-4272-48CF-8EE0-4FA7FCB2B4AB}"/>
              </a:ext>
            </a:extLst>
          </p:cNvPr>
          <p:cNvSpPr txBox="1"/>
          <p:nvPr/>
        </p:nvSpPr>
        <p:spPr>
          <a:xfrm>
            <a:off x="-151395" y="88847"/>
            <a:ext cx="51371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Modern Love" panose="04090805081005020601" pitchFamily="82" charset="0"/>
                <a:cs typeface="Aharoni" panose="020B0604020202020204" pitchFamily="2" charset="-79"/>
              </a:rPr>
              <a:t>PSHCE: KS5</a:t>
            </a:r>
          </a:p>
          <a:p>
            <a:pPr algn="ctr"/>
            <a:r>
              <a:rPr lang="en-GB" sz="3600" dirty="0">
                <a:latin typeface="Modern Love" panose="04090805081005020601" pitchFamily="82" charset="0"/>
                <a:cs typeface="Aharoni" panose="020B0604020202020204" pitchFamily="2" charset="-79"/>
              </a:rPr>
              <a:t> Learning Journey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94232AE4-E781-40D8-BF58-5DA591C1627B}"/>
              </a:ext>
            </a:extLst>
          </p:cNvPr>
          <p:cNvSpPr/>
          <p:nvPr/>
        </p:nvSpPr>
        <p:spPr>
          <a:xfrm>
            <a:off x="7095134" y="13159649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75586D4C-6AFE-4556-ACE3-6CC260602DEB}"/>
              </a:ext>
            </a:extLst>
          </p:cNvPr>
          <p:cNvSpPr/>
          <p:nvPr/>
        </p:nvSpPr>
        <p:spPr>
          <a:xfrm>
            <a:off x="7309095" y="13425952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4E3D887-221B-40B5-A8C0-81AC144DDC78}"/>
              </a:ext>
            </a:extLst>
          </p:cNvPr>
          <p:cNvSpPr txBox="1"/>
          <p:nvPr/>
        </p:nvSpPr>
        <p:spPr>
          <a:xfrm>
            <a:off x="7341282" y="13538379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12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A2DF6E9-EDE0-400D-AB1A-F79C6B483BB9}"/>
              </a:ext>
            </a:extLst>
          </p:cNvPr>
          <p:cNvSpPr txBox="1"/>
          <p:nvPr/>
        </p:nvSpPr>
        <p:spPr>
          <a:xfrm>
            <a:off x="7298911" y="13519493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E56695A6-8DBD-4C2B-8B1D-2B6401E229D6}"/>
              </a:ext>
            </a:extLst>
          </p:cNvPr>
          <p:cNvCxnSpPr>
            <a:cxnSpLocks/>
          </p:cNvCxnSpPr>
          <p:nvPr/>
        </p:nvCxnSpPr>
        <p:spPr>
          <a:xfrm flipV="1">
            <a:off x="6278970" y="13788756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23F1D4B9-854D-42EF-BEF3-7FC2F330BB81}"/>
              </a:ext>
            </a:extLst>
          </p:cNvPr>
          <p:cNvCxnSpPr>
            <a:cxnSpLocks/>
          </p:cNvCxnSpPr>
          <p:nvPr/>
        </p:nvCxnSpPr>
        <p:spPr>
          <a:xfrm>
            <a:off x="4500751" y="13065177"/>
            <a:ext cx="0" cy="6107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3A20367A-D547-40BF-908F-5D7FB00CE6A0}"/>
              </a:ext>
            </a:extLst>
          </p:cNvPr>
          <p:cNvCxnSpPr>
            <a:cxnSpLocks/>
          </p:cNvCxnSpPr>
          <p:nvPr/>
        </p:nvCxnSpPr>
        <p:spPr>
          <a:xfrm flipV="1">
            <a:off x="1563230" y="13903952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32B663BC-AB9C-4203-AA74-C8B7488CA03C}"/>
              </a:ext>
            </a:extLst>
          </p:cNvPr>
          <p:cNvCxnSpPr>
            <a:cxnSpLocks/>
          </p:cNvCxnSpPr>
          <p:nvPr/>
        </p:nvCxnSpPr>
        <p:spPr>
          <a:xfrm>
            <a:off x="889420" y="11519423"/>
            <a:ext cx="195095" cy="57024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CE9008AD-4692-4D50-B38B-98B84F80CC3A}"/>
              </a:ext>
            </a:extLst>
          </p:cNvPr>
          <p:cNvCxnSpPr>
            <a:cxnSpLocks/>
          </p:cNvCxnSpPr>
          <p:nvPr/>
        </p:nvCxnSpPr>
        <p:spPr>
          <a:xfrm>
            <a:off x="3368477" y="10999767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33A416DB-15DC-467B-BFF7-E4B752241314}"/>
              </a:ext>
            </a:extLst>
          </p:cNvPr>
          <p:cNvCxnSpPr>
            <a:cxnSpLocks/>
          </p:cNvCxnSpPr>
          <p:nvPr/>
        </p:nvCxnSpPr>
        <p:spPr>
          <a:xfrm>
            <a:off x="5576695" y="10999767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Block Arc 75">
            <a:extLst>
              <a:ext uri="{FF2B5EF4-FFF2-40B4-BE49-F238E27FC236}">
                <a16:creationId xmlns:a16="http://schemas.microsoft.com/office/drawing/2014/main" id="{7695FD9F-639D-43CA-A739-6E66C80E8C91}"/>
              </a:ext>
            </a:extLst>
          </p:cNvPr>
          <p:cNvSpPr/>
          <p:nvPr/>
        </p:nvSpPr>
        <p:spPr>
          <a:xfrm rot="5400000" flipH="1">
            <a:off x="6299490" y="9342234"/>
            <a:ext cx="2847721" cy="232513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CCDE10B-6E4A-4D05-866E-5D9E53D62F67}"/>
              </a:ext>
            </a:extLst>
          </p:cNvPr>
          <p:cNvSpPr/>
          <p:nvPr/>
        </p:nvSpPr>
        <p:spPr>
          <a:xfrm>
            <a:off x="1913194" y="9080619"/>
            <a:ext cx="5841604" cy="6426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8" name="Block Arc 77">
            <a:extLst>
              <a:ext uri="{FF2B5EF4-FFF2-40B4-BE49-F238E27FC236}">
                <a16:creationId xmlns:a16="http://schemas.microsoft.com/office/drawing/2014/main" id="{33276376-7BE4-441B-B298-D3F533509E54}"/>
              </a:ext>
            </a:extLst>
          </p:cNvPr>
          <p:cNvSpPr/>
          <p:nvPr/>
        </p:nvSpPr>
        <p:spPr>
          <a:xfrm rot="16200000">
            <a:off x="550600" y="7208165"/>
            <a:ext cx="2800986" cy="2229301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79" name="Rectangle 140">
            <a:extLst>
              <a:ext uri="{FF2B5EF4-FFF2-40B4-BE49-F238E27FC236}">
                <a16:creationId xmlns:a16="http://schemas.microsoft.com/office/drawing/2014/main" id="{615A3A36-8D50-4875-8EEC-E99E5C45BF3E}"/>
              </a:ext>
            </a:extLst>
          </p:cNvPr>
          <p:cNvSpPr/>
          <p:nvPr/>
        </p:nvSpPr>
        <p:spPr>
          <a:xfrm>
            <a:off x="1966503" y="6932001"/>
            <a:ext cx="5935711" cy="636713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091748AC-87FE-432B-833E-2638F845EB13}"/>
              </a:ext>
            </a:extLst>
          </p:cNvPr>
          <p:cNvSpPr/>
          <p:nvPr/>
        </p:nvSpPr>
        <p:spPr>
          <a:xfrm>
            <a:off x="7426119" y="6486473"/>
            <a:ext cx="1214980" cy="12327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864642A7-67F3-4DFF-9C22-1C959B70D74D}"/>
              </a:ext>
            </a:extLst>
          </p:cNvPr>
          <p:cNvSpPr/>
          <p:nvPr/>
        </p:nvSpPr>
        <p:spPr>
          <a:xfrm>
            <a:off x="7606672" y="6660873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F510C710-218C-4ED8-9959-4339364C3FEE}"/>
              </a:ext>
            </a:extLst>
          </p:cNvPr>
          <p:cNvCxnSpPr>
            <a:cxnSpLocks/>
          </p:cNvCxnSpPr>
          <p:nvPr/>
        </p:nvCxnSpPr>
        <p:spPr>
          <a:xfrm>
            <a:off x="5786855" y="8798643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81A5EFA8-79CD-45CC-86EE-0F1071CDDDAC}"/>
              </a:ext>
            </a:extLst>
          </p:cNvPr>
          <p:cNvCxnSpPr>
            <a:cxnSpLocks/>
          </p:cNvCxnSpPr>
          <p:nvPr/>
        </p:nvCxnSpPr>
        <p:spPr>
          <a:xfrm>
            <a:off x="2511924" y="8875908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1E15343A-9889-40AB-BB1D-5535A4534DDE}"/>
              </a:ext>
            </a:extLst>
          </p:cNvPr>
          <p:cNvCxnSpPr>
            <a:cxnSpLocks/>
          </p:cNvCxnSpPr>
          <p:nvPr/>
        </p:nvCxnSpPr>
        <p:spPr>
          <a:xfrm>
            <a:off x="5828149" y="6518705"/>
            <a:ext cx="0" cy="73463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D1DD35F5-491E-489A-941E-F7104A914B28}"/>
              </a:ext>
            </a:extLst>
          </p:cNvPr>
          <p:cNvCxnSpPr>
            <a:cxnSpLocks/>
          </p:cNvCxnSpPr>
          <p:nvPr/>
        </p:nvCxnSpPr>
        <p:spPr>
          <a:xfrm>
            <a:off x="3566818" y="6545812"/>
            <a:ext cx="8353" cy="72062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6F6EFC1B-365B-4B7A-878B-CABFFE934D01}"/>
              </a:ext>
            </a:extLst>
          </p:cNvPr>
          <p:cNvCxnSpPr>
            <a:cxnSpLocks/>
          </p:cNvCxnSpPr>
          <p:nvPr/>
        </p:nvCxnSpPr>
        <p:spPr>
          <a:xfrm>
            <a:off x="1321718" y="6922322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Rectangle 127">
            <a:extLst>
              <a:ext uri="{FF2B5EF4-FFF2-40B4-BE49-F238E27FC236}">
                <a16:creationId xmlns:a16="http://schemas.microsoft.com/office/drawing/2014/main" id="{EBDA8FE0-5764-41B6-8FDB-82352800554E}"/>
              </a:ext>
            </a:extLst>
          </p:cNvPr>
          <p:cNvSpPr/>
          <p:nvPr/>
        </p:nvSpPr>
        <p:spPr>
          <a:xfrm>
            <a:off x="4934359" y="4738163"/>
            <a:ext cx="2848044" cy="617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A310E107-78A9-4817-B62C-08E974201E71}"/>
              </a:ext>
            </a:extLst>
          </p:cNvPr>
          <p:cNvSpPr/>
          <p:nvPr/>
        </p:nvSpPr>
        <p:spPr>
          <a:xfrm rot="5400000" flipH="1">
            <a:off x="6961286" y="13761044"/>
            <a:ext cx="2800409" cy="220431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450FFF8B-1AEF-4248-96AE-245DA32F17BF}"/>
              </a:ext>
            </a:extLst>
          </p:cNvPr>
          <p:cNvSpPr/>
          <p:nvPr/>
        </p:nvSpPr>
        <p:spPr>
          <a:xfrm>
            <a:off x="5614530" y="15659233"/>
            <a:ext cx="2746960" cy="604171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FA45C890-A48D-49CF-AD90-2AA432EAF885}"/>
              </a:ext>
            </a:extLst>
          </p:cNvPr>
          <p:cNvSpPr/>
          <p:nvPr/>
        </p:nvSpPr>
        <p:spPr>
          <a:xfrm>
            <a:off x="4269343" y="15645740"/>
            <a:ext cx="462817" cy="617664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5" name="Triangle 45">
            <a:extLst>
              <a:ext uri="{FF2B5EF4-FFF2-40B4-BE49-F238E27FC236}">
                <a16:creationId xmlns:a16="http://schemas.microsoft.com/office/drawing/2014/main" id="{CF9806CA-118C-4542-A6A3-99C5872FE087}"/>
              </a:ext>
            </a:extLst>
          </p:cNvPr>
          <p:cNvSpPr/>
          <p:nvPr/>
        </p:nvSpPr>
        <p:spPr>
          <a:xfrm rot="5400000">
            <a:off x="4568028" y="15619000"/>
            <a:ext cx="938427" cy="735967"/>
          </a:xfrm>
          <a:prstGeom prst="triangle">
            <a:avLst>
              <a:gd name="adj" fmla="val 45360"/>
            </a:avLst>
          </a:prstGeom>
          <a:gradFill flip="none" rotWithShape="0">
            <a:gsLst>
              <a:gs pos="0">
                <a:schemeClr val="tx1"/>
              </a:gs>
              <a:gs pos="61000">
                <a:schemeClr val="tx1">
                  <a:lumMod val="95000"/>
                  <a:lumOff val="5000"/>
                  <a:tint val="44500"/>
                  <a:satMod val="160000"/>
                </a:schemeClr>
              </a:gs>
              <a:gs pos="100000">
                <a:schemeClr val="tx1">
                  <a:lumMod val="95000"/>
                  <a:lumOff val="5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1724FD5D-5BE4-4F4A-AB1F-0E3A12A28009}"/>
              </a:ext>
            </a:extLst>
          </p:cNvPr>
          <p:cNvSpPr/>
          <p:nvPr/>
        </p:nvSpPr>
        <p:spPr>
          <a:xfrm rot="16200000">
            <a:off x="5117998" y="2881053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37" name="Block Arc 136">
            <a:extLst>
              <a:ext uri="{FF2B5EF4-FFF2-40B4-BE49-F238E27FC236}">
                <a16:creationId xmlns:a16="http://schemas.microsoft.com/office/drawing/2014/main" id="{E8CB2FC4-8657-47F1-AEFC-375C85083936}"/>
              </a:ext>
            </a:extLst>
          </p:cNvPr>
          <p:cNvSpPr/>
          <p:nvPr/>
        </p:nvSpPr>
        <p:spPr>
          <a:xfrm rot="16200000">
            <a:off x="1114787" y="2881053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38" name="Rectangle 137">
            <a:extLst>
              <a:ext uri="{FF2B5EF4-FFF2-40B4-BE49-F238E27FC236}">
                <a16:creationId xmlns:a16="http://schemas.microsoft.com/office/drawing/2014/main" id="{D82BF63B-2568-4EA1-94BB-32DFEBECA0A7}"/>
              </a:ext>
            </a:extLst>
          </p:cNvPr>
          <p:cNvSpPr/>
          <p:nvPr/>
        </p:nvSpPr>
        <p:spPr>
          <a:xfrm>
            <a:off x="2469892" y="4741788"/>
            <a:ext cx="2848044" cy="617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DD57055C-4F80-4C48-BB5A-4AF64246F295}"/>
              </a:ext>
            </a:extLst>
          </p:cNvPr>
          <p:cNvSpPr/>
          <p:nvPr/>
        </p:nvSpPr>
        <p:spPr>
          <a:xfrm>
            <a:off x="2534846" y="2589012"/>
            <a:ext cx="552952" cy="617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40" name="Triangle 45">
            <a:extLst>
              <a:ext uri="{FF2B5EF4-FFF2-40B4-BE49-F238E27FC236}">
                <a16:creationId xmlns:a16="http://schemas.microsoft.com/office/drawing/2014/main" id="{875C0A1A-FCC8-46D9-9E6E-5AA882954BC5}"/>
              </a:ext>
            </a:extLst>
          </p:cNvPr>
          <p:cNvSpPr/>
          <p:nvPr/>
        </p:nvSpPr>
        <p:spPr>
          <a:xfrm rot="5400000">
            <a:off x="2851998" y="2490606"/>
            <a:ext cx="938427" cy="879299"/>
          </a:xfrm>
          <a:prstGeom prst="triangle">
            <a:avLst>
              <a:gd name="adj" fmla="val 4536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D00C2EF1-1C3F-49F9-AFCE-05F130CB6FDD}"/>
              </a:ext>
            </a:extLst>
          </p:cNvPr>
          <p:cNvSpPr/>
          <p:nvPr/>
        </p:nvSpPr>
        <p:spPr>
          <a:xfrm>
            <a:off x="6536911" y="2590811"/>
            <a:ext cx="462817" cy="617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42" name="Triangle 45">
            <a:extLst>
              <a:ext uri="{FF2B5EF4-FFF2-40B4-BE49-F238E27FC236}">
                <a16:creationId xmlns:a16="http://schemas.microsoft.com/office/drawing/2014/main" id="{3F0034C3-DE5F-45BE-B34B-2D0FB2CED0A6}"/>
              </a:ext>
            </a:extLst>
          </p:cNvPr>
          <p:cNvSpPr/>
          <p:nvPr/>
        </p:nvSpPr>
        <p:spPr>
          <a:xfrm rot="5400000">
            <a:off x="6769475" y="2540347"/>
            <a:ext cx="938427" cy="735967"/>
          </a:xfrm>
          <a:prstGeom prst="triangle">
            <a:avLst>
              <a:gd name="adj" fmla="val 4536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E6664F3A-7AC9-4DDC-8CDF-05857FEE396C}"/>
              </a:ext>
            </a:extLst>
          </p:cNvPr>
          <p:cNvSpPr txBox="1"/>
          <p:nvPr/>
        </p:nvSpPr>
        <p:spPr>
          <a:xfrm>
            <a:off x="1480076" y="13695652"/>
            <a:ext cx="1786068" cy="79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1DB571FA-DE0C-4FA1-B967-424ADC496D42}"/>
              </a:ext>
            </a:extLst>
          </p:cNvPr>
          <p:cNvSpPr txBox="1"/>
          <p:nvPr/>
        </p:nvSpPr>
        <p:spPr>
          <a:xfrm>
            <a:off x="-49738" y="16674354"/>
            <a:ext cx="1134253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5" name="Picture 8" descr="Wexham School - Home">
            <a:extLst>
              <a:ext uri="{FF2B5EF4-FFF2-40B4-BE49-F238E27FC236}">
                <a16:creationId xmlns:a16="http://schemas.microsoft.com/office/drawing/2014/main" id="{CABAB6B6-41AC-4385-A915-2B81784D1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1490" y="203090"/>
            <a:ext cx="1209675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0AD624CC-DD29-483E-BFC4-76950B785568}"/>
              </a:ext>
            </a:extLst>
          </p:cNvPr>
          <p:cNvGrpSpPr/>
          <p:nvPr/>
        </p:nvGrpSpPr>
        <p:grpSpPr>
          <a:xfrm>
            <a:off x="6999182" y="8757810"/>
            <a:ext cx="1214980" cy="1274917"/>
            <a:chOff x="8003494" y="12006378"/>
            <a:chExt cx="1214980" cy="1304869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2391A4AE-F137-4B96-9A4B-E71816201738}"/>
                </a:ext>
              </a:extLst>
            </p:cNvPr>
            <p:cNvSpPr/>
            <p:nvPr/>
          </p:nvSpPr>
          <p:spPr>
            <a:xfrm>
              <a:off x="8003494" y="12006378"/>
              <a:ext cx="1214980" cy="1304869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1F767C69-036D-492C-9CEE-F609E6AF6319}"/>
                </a:ext>
              </a:extLst>
            </p:cNvPr>
            <p:cNvSpPr/>
            <p:nvPr/>
          </p:nvSpPr>
          <p:spPr>
            <a:xfrm>
              <a:off x="8191763" y="12192149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AB871FC-E051-4FB0-B6A9-6968FF970FBD}"/>
                </a:ext>
              </a:extLst>
            </p:cNvPr>
            <p:cNvSpPr txBox="1"/>
            <p:nvPr/>
          </p:nvSpPr>
          <p:spPr>
            <a:xfrm>
              <a:off x="8188605" y="12254054"/>
              <a:ext cx="841074" cy="3150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/>
                <a:t>YEAR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D759B1A2-6A23-48B9-8C95-476005E1862B}"/>
                </a:ext>
              </a:extLst>
            </p:cNvPr>
            <p:cNvSpPr txBox="1"/>
            <p:nvPr/>
          </p:nvSpPr>
          <p:spPr>
            <a:xfrm>
              <a:off x="8200158" y="12343708"/>
              <a:ext cx="841074" cy="8505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/>
                <a:t>13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D24634AD-381A-4C67-AC0A-1ED2B3B37DFD}"/>
              </a:ext>
            </a:extLst>
          </p:cNvPr>
          <p:cNvSpPr txBox="1"/>
          <p:nvPr/>
        </p:nvSpPr>
        <p:spPr>
          <a:xfrm>
            <a:off x="5317936" y="14557301"/>
            <a:ext cx="2530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/>
              <a:t>Self-Development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9551B6-AAC7-48C0-A00D-56E3203DF8FF}"/>
              </a:ext>
            </a:extLst>
          </p:cNvPr>
          <p:cNvSpPr txBox="1"/>
          <p:nvPr/>
        </p:nvSpPr>
        <p:spPr>
          <a:xfrm>
            <a:off x="1404105" y="15517770"/>
            <a:ext cx="2655393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Successful entry into Wexham Sixth Form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18973A70-8D2C-4A79-9A02-91B263BAB055}"/>
              </a:ext>
            </a:extLst>
          </p:cNvPr>
          <p:cNvSpPr txBox="1"/>
          <p:nvPr/>
        </p:nvSpPr>
        <p:spPr>
          <a:xfrm>
            <a:off x="3515255" y="12618850"/>
            <a:ext cx="2530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/>
              <a:t>Managing Health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8BC682EC-0B32-4A8F-9654-743D33F71778}"/>
              </a:ext>
            </a:extLst>
          </p:cNvPr>
          <p:cNvSpPr txBox="1"/>
          <p:nvPr/>
        </p:nvSpPr>
        <p:spPr>
          <a:xfrm>
            <a:off x="752329" y="14686426"/>
            <a:ext cx="2530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/>
              <a:t>Diversity and Identity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CCB55A7-7F68-4710-9FD3-244EF3B57ADD}"/>
              </a:ext>
            </a:extLst>
          </p:cNvPr>
          <p:cNvSpPr txBox="1"/>
          <p:nvPr/>
        </p:nvSpPr>
        <p:spPr>
          <a:xfrm>
            <a:off x="138621" y="10729142"/>
            <a:ext cx="14713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/>
              <a:t>Community and Politics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E78D2CF-82BD-4994-A59A-E3455EE3C5DE}"/>
              </a:ext>
            </a:extLst>
          </p:cNvPr>
          <p:cNvSpPr txBox="1"/>
          <p:nvPr/>
        </p:nvSpPr>
        <p:spPr>
          <a:xfrm>
            <a:off x="2666267" y="10598307"/>
            <a:ext cx="2530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/>
              <a:t>Online Safety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20AE6693-4B3E-479B-8AB4-847E9DD490CF}"/>
              </a:ext>
            </a:extLst>
          </p:cNvPr>
          <p:cNvSpPr txBox="1"/>
          <p:nvPr/>
        </p:nvSpPr>
        <p:spPr>
          <a:xfrm>
            <a:off x="4756232" y="10235555"/>
            <a:ext cx="1584912" cy="642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00" dirty="0"/>
              <a:t>Relationships and Sex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BD73409-6ACF-48F6-9EE7-B2D22A3F82EE}"/>
              </a:ext>
            </a:extLst>
          </p:cNvPr>
          <p:cNvSpPr txBox="1"/>
          <p:nvPr/>
        </p:nvSpPr>
        <p:spPr>
          <a:xfrm>
            <a:off x="4677651" y="8442696"/>
            <a:ext cx="2530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/>
              <a:t>Careers and Next Steps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24D5B37F-EF25-402D-97D9-1094A9C9DCED}"/>
              </a:ext>
            </a:extLst>
          </p:cNvPr>
          <p:cNvCxnSpPr>
            <a:cxnSpLocks/>
          </p:cNvCxnSpPr>
          <p:nvPr/>
        </p:nvCxnSpPr>
        <p:spPr>
          <a:xfrm flipH="1">
            <a:off x="8447747" y="9152468"/>
            <a:ext cx="193352" cy="54108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0669BCD0-4D02-4471-9893-DA4C89A919DA}"/>
              </a:ext>
            </a:extLst>
          </p:cNvPr>
          <p:cNvSpPr txBox="1"/>
          <p:nvPr/>
        </p:nvSpPr>
        <p:spPr>
          <a:xfrm>
            <a:off x="8033609" y="8394486"/>
            <a:ext cx="16259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/>
              <a:t>UCAS and PPE Preparations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4BC1395-3269-4EEA-A692-E6B93E40BCCC}"/>
              </a:ext>
            </a:extLst>
          </p:cNvPr>
          <p:cNvSpPr txBox="1"/>
          <p:nvPr/>
        </p:nvSpPr>
        <p:spPr>
          <a:xfrm>
            <a:off x="1890853" y="8385633"/>
            <a:ext cx="20408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/>
              <a:t>Independent Living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E7C85BC3-FEBD-4684-834C-38EB80665A7C}"/>
              </a:ext>
            </a:extLst>
          </p:cNvPr>
          <p:cNvSpPr txBox="1"/>
          <p:nvPr/>
        </p:nvSpPr>
        <p:spPr>
          <a:xfrm>
            <a:off x="61873" y="6207701"/>
            <a:ext cx="2519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/>
              <a:t>Travel and Social Safety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905F036E-6299-47F7-B58B-7AD16D3B94D0}"/>
              </a:ext>
            </a:extLst>
          </p:cNvPr>
          <p:cNvSpPr txBox="1"/>
          <p:nvPr/>
        </p:nvSpPr>
        <p:spPr>
          <a:xfrm>
            <a:off x="2649328" y="6165542"/>
            <a:ext cx="2519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/>
              <a:t>Financial Safety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5DA04B87-E8F1-4648-B9B1-D50B930F3CE3}"/>
              </a:ext>
            </a:extLst>
          </p:cNvPr>
          <p:cNvSpPr txBox="1"/>
          <p:nvPr/>
        </p:nvSpPr>
        <p:spPr>
          <a:xfrm>
            <a:off x="4824182" y="6143045"/>
            <a:ext cx="2519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/>
              <a:t>Drugs and Alcohol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E3DD65D-8AD1-4C04-9C18-5BAAF0CE7A9C}"/>
              </a:ext>
            </a:extLst>
          </p:cNvPr>
          <p:cNvSpPr txBox="1"/>
          <p:nvPr/>
        </p:nvSpPr>
        <p:spPr>
          <a:xfrm>
            <a:off x="3803399" y="2328628"/>
            <a:ext cx="155707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i="1" dirty="0"/>
              <a:t>Successful navigation of challenges in the wider world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9951D27-31C3-47E3-9B51-2B5A06371BC5}"/>
              </a:ext>
            </a:extLst>
          </p:cNvPr>
          <p:cNvSpPr txBox="1"/>
          <p:nvPr/>
        </p:nvSpPr>
        <p:spPr>
          <a:xfrm>
            <a:off x="7616383" y="2328628"/>
            <a:ext cx="171154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i="1" dirty="0"/>
              <a:t>Moving into your next steps:</a:t>
            </a:r>
          </a:p>
          <a:p>
            <a:r>
              <a:rPr lang="en-GB" sz="1800" i="1" dirty="0"/>
              <a:t> - university</a:t>
            </a:r>
          </a:p>
          <a:p>
            <a:r>
              <a:rPr lang="en-GB" sz="1800" i="1" dirty="0"/>
              <a:t> - further education</a:t>
            </a:r>
          </a:p>
          <a:p>
            <a:r>
              <a:rPr lang="en-GB" sz="1800" i="1" dirty="0"/>
              <a:t> - entering the workplace</a:t>
            </a:r>
          </a:p>
        </p:txBody>
      </p:sp>
      <p:pic>
        <p:nvPicPr>
          <p:cNvPr id="1026" name="Picture 2" descr="130+ Self Reflection Icon Stock Illustrations, Royalty-Free ...">
            <a:extLst>
              <a:ext uri="{FF2B5EF4-FFF2-40B4-BE49-F238E27FC236}">
                <a16:creationId xmlns:a16="http://schemas.microsoft.com/office/drawing/2014/main" id="{93F730EE-91AF-4A38-9419-57C2C3D37E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38" t="20241" r="11150" b="20965"/>
          <a:stretch/>
        </p:blipFill>
        <p:spPr bwMode="auto">
          <a:xfrm>
            <a:off x="5714552" y="12240617"/>
            <a:ext cx="1384448" cy="108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ealth - Free medical icons">
            <a:extLst>
              <a:ext uri="{FF2B5EF4-FFF2-40B4-BE49-F238E27FC236}">
                <a16:creationId xmlns:a16="http://schemas.microsoft.com/office/drawing/2014/main" id="{25F68AFF-23C3-4FA5-B25B-E1150C97BD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94" y="17031655"/>
            <a:ext cx="247043" cy="247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iversity - Free people icons">
            <a:extLst>
              <a:ext uri="{FF2B5EF4-FFF2-40B4-BE49-F238E27FC236}">
                <a16:creationId xmlns:a16="http://schemas.microsoft.com/office/drawing/2014/main" id="{DC14CFBD-95D6-45F7-9C2A-BB3E53A356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760" y="12089667"/>
            <a:ext cx="1219366" cy="1219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olitical Election Meeting Icon Graphic by nsit0108 · Creative Fabrica">
            <a:extLst>
              <a:ext uri="{FF2B5EF4-FFF2-40B4-BE49-F238E27FC236}">
                <a16:creationId xmlns:a16="http://schemas.microsoft.com/office/drawing/2014/main" id="{1F91AA82-841E-4B0A-91D6-2CA8997E38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63" r="15495"/>
          <a:stretch/>
        </p:blipFill>
        <p:spPr bwMode="auto">
          <a:xfrm>
            <a:off x="225418" y="9621394"/>
            <a:ext cx="1119029" cy="1098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Online - Free ui icons">
            <a:extLst>
              <a:ext uri="{FF2B5EF4-FFF2-40B4-BE49-F238E27FC236}">
                <a16:creationId xmlns:a16="http://schemas.microsoft.com/office/drawing/2014/main" id="{8ECCE4C1-1204-4CE8-826C-B917DE1B6E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7800" y="9878501"/>
            <a:ext cx="1115614" cy="111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ontraceptive - Free healthcare and medical icons">
            <a:extLst>
              <a:ext uri="{FF2B5EF4-FFF2-40B4-BE49-F238E27FC236}">
                <a16:creationId xmlns:a16="http://schemas.microsoft.com/office/drawing/2014/main" id="{873F619C-81F3-479C-B9C8-9308850047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5436" y="9989612"/>
            <a:ext cx="1224664" cy="122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Download Free Cook Icons in PNG &amp; SVG | Magnific (formerly Freepik)">
            <a:extLst>
              <a:ext uri="{FF2B5EF4-FFF2-40B4-BE49-F238E27FC236}">
                <a16:creationId xmlns:a16="http://schemas.microsoft.com/office/drawing/2014/main" id="{78FFE37B-B921-49CA-B8A3-645D41D91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9873" y="7602244"/>
            <a:ext cx="898048" cy="89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Travel - Free travel icons">
            <a:extLst>
              <a:ext uri="{FF2B5EF4-FFF2-40B4-BE49-F238E27FC236}">
                <a16:creationId xmlns:a16="http://schemas.microsoft.com/office/drawing/2014/main" id="{293ECAFC-8EDF-4153-AB88-AB323EEECC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97" y="4687971"/>
            <a:ext cx="1524378" cy="1524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48824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F503D6EACD7641A0BDD1C6B9D98F73" ma:contentTypeVersion="4" ma:contentTypeDescription="Create a new document." ma:contentTypeScope="" ma:versionID="b5641dda345a6a96a6420f592bc22313">
  <xsd:schema xmlns:xsd="http://www.w3.org/2001/XMLSchema" xmlns:xs="http://www.w3.org/2001/XMLSchema" xmlns:p="http://schemas.microsoft.com/office/2006/metadata/properties" xmlns:ns2="920b9788-b66b-46b7-b957-8b372c7cadb6" targetNamespace="http://schemas.microsoft.com/office/2006/metadata/properties" ma:root="true" ma:fieldsID="d26650d5f6bcb3c7787a5506a61d6055" ns2:_="">
    <xsd:import namespace="920b9788-b66b-46b7-b957-8b372c7cadb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0b9788-b66b-46b7-b957-8b372c7cad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29E7A2E-B732-4F61-A550-915D759835B7}">
  <ds:schemaRefs>
    <ds:schemaRef ds:uri="http://schemas.openxmlformats.org/package/2006/metadata/core-properties"/>
    <ds:schemaRef ds:uri="http://purl.org/dc/terms/"/>
    <ds:schemaRef ds:uri="http://www.w3.org/XML/1998/namespace"/>
    <ds:schemaRef ds:uri="http://schemas.microsoft.com/office/2006/documentManagement/types"/>
    <ds:schemaRef ds:uri="e1680a83-034f-4325-ab96-3a92fa10c40f"/>
    <ds:schemaRef ds:uri="http://schemas.microsoft.com/office/infopath/2007/PartnerControls"/>
    <ds:schemaRef ds:uri="http://purl.org/dc/elements/1.1/"/>
    <ds:schemaRef ds:uri="bf91ffd2-734a-4696-a94d-ffe7c3ef99ef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4245BD7-B2C7-4E2E-9A4B-9E202489F5B7}"/>
</file>

<file path=customXml/itemProps3.xml><?xml version="1.0" encoding="utf-8"?>
<ds:datastoreItem xmlns:ds="http://schemas.openxmlformats.org/officeDocument/2006/customXml" ds:itemID="{ABFF60E8-62E4-4864-8B13-6913D02EFB4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18574</TotalTime>
  <Words>78</Words>
  <Application>Microsoft Office PowerPoint</Application>
  <PresentationFormat>Custom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Modern Love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Sean Nicolle</cp:lastModifiedBy>
  <cp:revision>342</cp:revision>
  <cp:lastPrinted>2018-09-02T17:44:52Z</cp:lastPrinted>
  <dcterms:created xsi:type="dcterms:W3CDTF">2018-02-08T08:28:53Z</dcterms:created>
  <dcterms:modified xsi:type="dcterms:W3CDTF">2026-07-08T08:43:36Z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0x01010064F503D6EACD7641A0BDD1C6B9D98F73</vt:lpwstr>
  </property>
  <property fmtid="{D5CDD505-2E9C-101B-9397-08002B2CF9AE}" pid="3" name="MediaServiceImageTags">
    <vt:lpwstr/>
  </property>
</Properties>
</file>