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E5E00"/>
    <a:srgbClr val="F8B308"/>
    <a:srgbClr val="002060"/>
    <a:srgbClr val="CC66FF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0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34207" y="13459482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A- </a:t>
            </a:r>
            <a:r>
              <a:rPr lang="en-GB" sz="3600">
                <a:latin typeface="Modern Love" panose="04090805081005020601" pitchFamily="82" charset="0"/>
                <a:cs typeface="Aharoni" panose="020B0604020202020204" pitchFamily="2" charset="-79"/>
              </a:rPr>
              <a:t>level </a:t>
            </a:r>
          </a:p>
          <a:p>
            <a:pPr algn="ctr"/>
            <a:r>
              <a:rPr lang="en-GB" sz="3600">
                <a:latin typeface="Modern Love" panose="04090805081005020601" pitchFamily="82" charset="0"/>
                <a:cs typeface="Aharoni" panose="020B0604020202020204" pitchFamily="2" charset="-79"/>
              </a:rPr>
              <a:t> </a:t>
            </a:r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427863" y="13320201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278583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081122" y="11025593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376486" y="1311275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590447" y="13379060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622634" y="13491487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580263" y="13472601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534622" y="13159649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6278970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416740" y="13812083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2665201" y="1390395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3357688" y="13163253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798653" y="11926269"/>
            <a:ext cx="198692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 flipV="1">
            <a:off x="2144844" y="11583110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2769306" y="1104989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13193" y="6934979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426119" y="648647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606672" y="66608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5CA15CB-946A-49A6-9886-24B6ED031338}"/>
              </a:ext>
            </a:extLst>
          </p:cNvPr>
          <p:cNvCxnSpPr>
            <a:cxnSpLocks/>
          </p:cNvCxnSpPr>
          <p:nvPr/>
        </p:nvCxnSpPr>
        <p:spPr>
          <a:xfrm flipH="1" flipV="1">
            <a:off x="7808849" y="11603014"/>
            <a:ext cx="373507" cy="4630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8404037" y="912540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>
            <a:off x="6222526" y="882015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>
            <a:off x="6367408" y="6734024"/>
            <a:ext cx="0" cy="5193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4432754" y="6545812"/>
            <a:ext cx="8353" cy="720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2469892" y="654581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200407" y="15599395"/>
            <a:ext cx="407644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r>
              <a:rPr lang="en-GB" sz="1400" dirty="0"/>
              <a:t>Grade 6 in the relevant separate Science</a:t>
            </a:r>
          </a:p>
          <a:p>
            <a:r>
              <a:rPr lang="en-GB" sz="1400" dirty="0"/>
              <a:t>Or</a:t>
            </a:r>
          </a:p>
          <a:p>
            <a:r>
              <a:rPr lang="en-GB" sz="1400" dirty="0"/>
              <a:t>Grade 7-6 in Combined Science</a:t>
            </a:r>
          </a:p>
          <a:p>
            <a:endParaRPr lang="en-GB" sz="1400" dirty="0"/>
          </a:p>
          <a:p>
            <a:r>
              <a:rPr lang="en-GB" sz="1400" dirty="0"/>
              <a:t>Level  or above in English Language OR Literature + Maths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7ED6A82-DBCA-4DAF-BAF2-994252B4EECC}"/>
              </a:ext>
            </a:extLst>
          </p:cNvPr>
          <p:cNvSpPr txBox="1"/>
          <p:nvPr/>
        </p:nvSpPr>
        <p:spPr>
          <a:xfrm>
            <a:off x="3883417" y="14383465"/>
            <a:ext cx="1332870" cy="430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Proteins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FFEC4FF-7257-46B8-878B-273CCA82C89F}"/>
              </a:ext>
            </a:extLst>
          </p:cNvPr>
          <p:cNvSpPr txBox="1"/>
          <p:nvPr/>
        </p:nvSpPr>
        <p:spPr>
          <a:xfrm>
            <a:off x="4596129" y="130411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330E8BA-81CA-48E0-B3E2-8D05B4FB9AB7}"/>
              </a:ext>
            </a:extLst>
          </p:cNvPr>
          <p:cNvSpPr txBox="1"/>
          <p:nvPr/>
        </p:nvSpPr>
        <p:spPr>
          <a:xfrm>
            <a:off x="7603721" y="2212721"/>
            <a:ext cx="19674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University Options, including:</a:t>
            </a:r>
          </a:p>
          <a:p>
            <a:endParaRPr lang="en-GB" sz="1400" b="1" dirty="0"/>
          </a:p>
          <a:p>
            <a:r>
              <a:rPr lang="en-GB" sz="1400" b="1" dirty="0"/>
              <a:t>Medicine</a:t>
            </a:r>
          </a:p>
          <a:p>
            <a:r>
              <a:rPr lang="en-GB" sz="1400" b="1" dirty="0"/>
              <a:t>Dentistry</a:t>
            </a:r>
          </a:p>
          <a:p>
            <a:r>
              <a:rPr lang="en-GB" sz="1400" b="1" dirty="0"/>
              <a:t>Biology</a:t>
            </a:r>
          </a:p>
          <a:p>
            <a:r>
              <a:rPr lang="en-GB" sz="1400" b="1" dirty="0"/>
              <a:t>Research Courses</a:t>
            </a:r>
          </a:p>
          <a:p>
            <a:endParaRPr lang="en-GB" sz="1400" b="1" dirty="0"/>
          </a:p>
          <a:p>
            <a:endParaRPr lang="en-GB" sz="1400" dirty="0"/>
          </a:p>
          <a:p>
            <a:endParaRPr lang="en-GB" sz="1400" dirty="0"/>
          </a:p>
        </p:txBody>
      </p:sp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D04FED6C-9D30-4DB1-B95C-9F7CCAD1B455}"/>
              </a:ext>
            </a:extLst>
          </p:cNvPr>
          <p:cNvSpPr txBox="1"/>
          <p:nvPr/>
        </p:nvSpPr>
        <p:spPr>
          <a:xfrm>
            <a:off x="3710603" y="2050804"/>
            <a:ext cx="19135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Careers, including:</a:t>
            </a:r>
          </a:p>
          <a:p>
            <a:endParaRPr lang="en-GB" sz="1400" dirty="0"/>
          </a:p>
          <a:p>
            <a:r>
              <a:rPr lang="en-GB" sz="1400" dirty="0"/>
              <a:t>Medical Careers</a:t>
            </a:r>
          </a:p>
          <a:p>
            <a:r>
              <a:rPr lang="en-GB" sz="1400" dirty="0"/>
              <a:t>Research Careers</a:t>
            </a:r>
          </a:p>
          <a:p>
            <a:r>
              <a:rPr lang="en-GB" sz="1400" dirty="0"/>
              <a:t>Pharmaceutical Careers</a:t>
            </a:r>
          </a:p>
          <a:p>
            <a:endParaRPr lang="en-GB" sz="1400" dirty="0"/>
          </a:p>
        </p:txBody>
      </p:sp>
      <p:pic>
        <p:nvPicPr>
          <p:cNvPr id="62" name="Graphic 61" descr="Graduation cap with solid fill">
            <a:extLst>
              <a:ext uri="{FF2B5EF4-FFF2-40B4-BE49-F238E27FC236}">
                <a16:creationId xmlns:a16="http://schemas.microsoft.com/office/drawing/2014/main" id="{DF204A26-234D-4F28-A9DB-84C0B0C2C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91980" y="1585658"/>
            <a:ext cx="914400" cy="914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0D5E4EF-F504-496D-910D-C23A5740E015}"/>
              </a:ext>
            </a:extLst>
          </p:cNvPr>
          <p:cNvSpPr txBox="1"/>
          <p:nvPr/>
        </p:nvSpPr>
        <p:spPr>
          <a:xfrm>
            <a:off x="5599288" y="14364855"/>
            <a:ext cx="2388174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Biological Monomers and Polymers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E5919AD-3EE3-4A08-B4E0-EFA08F5BE4E3}"/>
              </a:ext>
            </a:extLst>
          </p:cNvPr>
          <p:cNvSpPr txBox="1"/>
          <p:nvPr/>
        </p:nvSpPr>
        <p:spPr>
          <a:xfrm>
            <a:off x="1890853" y="14416196"/>
            <a:ext cx="2022290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Water and Inorganic Ions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1A775F8-3874-44DF-A805-E6BE96753734}"/>
              </a:ext>
            </a:extLst>
          </p:cNvPr>
          <p:cNvSpPr txBox="1"/>
          <p:nvPr/>
        </p:nvSpPr>
        <p:spPr>
          <a:xfrm>
            <a:off x="4667137" y="12779195"/>
            <a:ext cx="239951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Cell Structure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BACC6F7-639E-45CB-87BE-A102D9C3669F}"/>
              </a:ext>
            </a:extLst>
          </p:cNvPr>
          <p:cNvSpPr txBox="1"/>
          <p:nvPr/>
        </p:nvSpPr>
        <p:spPr>
          <a:xfrm>
            <a:off x="2417168" y="12499060"/>
            <a:ext cx="2289145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Transport across Cell Membranes</a:t>
            </a:r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A0B05594-1533-4C48-8F1A-F4AF40B96388}"/>
              </a:ext>
            </a:extLst>
          </p:cNvPr>
          <p:cNvCxnSpPr>
            <a:cxnSpLocks/>
          </p:cNvCxnSpPr>
          <p:nvPr/>
        </p:nvCxnSpPr>
        <p:spPr>
          <a:xfrm flipV="1">
            <a:off x="1084515" y="13616080"/>
            <a:ext cx="319590" cy="2878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BFD2A9A1-75C9-424D-B624-573DCCDB9426}"/>
              </a:ext>
            </a:extLst>
          </p:cNvPr>
          <p:cNvSpPr txBox="1"/>
          <p:nvPr/>
        </p:nvSpPr>
        <p:spPr>
          <a:xfrm>
            <a:off x="160524" y="13790856"/>
            <a:ext cx="135621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Immune System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A2113F2-E86D-4197-B146-DBD58C9D5D8E}"/>
              </a:ext>
            </a:extLst>
          </p:cNvPr>
          <p:cNvSpPr txBox="1"/>
          <p:nvPr/>
        </p:nvSpPr>
        <p:spPr>
          <a:xfrm>
            <a:off x="1581075" y="11913982"/>
            <a:ext cx="1625563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Gas Exchange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16951CA-4B50-4CE1-825E-45768859BF77}"/>
              </a:ext>
            </a:extLst>
          </p:cNvPr>
          <p:cNvSpPr txBox="1"/>
          <p:nvPr/>
        </p:nvSpPr>
        <p:spPr>
          <a:xfrm>
            <a:off x="3731081" y="10823459"/>
            <a:ext cx="1278416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Digestion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8DC641E5-0057-4997-9C5A-9C3FE0DC7D00}"/>
              </a:ext>
            </a:extLst>
          </p:cNvPr>
          <p:cNvSpPr txBox="1"/>
          <p:nvPr/>
        </p:nvSpPr>
        <p:spPr>
          <a:xfrm>
            <a:off x="2668980" y="12086464"/>
            <a:ext cx="189932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Mass Transport</a:t>
            </a: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B91D5B3C-2AF6-4BBA-8203-82A60053BA98}"/>
              </a:ext>
            </a:extLst>
          </p:cNvPr>
          <p:cNvCxnSpPr>
            <a:cxnSpLocks/>
          </p:cNvCxnSpPr>
          <p:nvPr/>
        </p:nvCxnSpPr>
        <p:spPr>
          <a:xfrm flipV="1">
            <a:off x="3375766" y="11594833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8E08B30D-DD56-443B-B95B-E84A05F18EF3}"/>
              </a:ext>
            </a:extLst>
          </p:cNvPr>
          <p:cNvSpPr txBox="1"/>
          <p:nvPr/>
        </p:nvSpPr>
        <p:spPr>
          <a:xfrm>
            <a:off x="302254" y="11439648"/>
            <a:ext cx="166641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DNA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6E010FF-F3B2-4E18-97A1-9E712CD10DD0}"/>
              </a:ext>
            </a:extLst>
          </p:cNvPr>
          <p:cNvSpPr txBox="1"/>
          <p:nvPr/>
        </p:nvSpPr>
        <p:spPr>
          <a:xfrm>
            <a:off x="2148528" y="10371051"/>
            <a:ext cx="1274762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Genetic Diversity</a:t>
            </a: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CB7740A1-A3B8-40CF-9536-00AB9E9814E9}"/>
              </a:ext>
            </a:extLst>
          </p:cNvPr>
          <p:cNvCxnSpPr>
            <a:cxnSpLocks/>
          </p:cNvCxnSpPr>
          <p:nvPr/>
        </p:nvCxnSpPr>
        <p:spPr>
          <a:xfrm>
            <a:off x="4281585" y="11178847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85B73D1E-2E81-4370-9E76-314D216DBEF8}"/>
              </a:ext>
            </a:extLst>
          </p:cNvPr>
          <p:cNvSpPr txBox="1"/>
          <p:nvPr/>
        </p:nvSpPr>
        <p:spPr>
          <a:xfrm>
            <a:off x="4478901" y="12074708"/>
            <a:ext cx="218415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Biodiversity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7C48C19D-8B5C-47B3-97E6-74EAB9CDD1B6}"/>
              </a:ext>
            </a:extLst>
          </p:cNvPr>
          <p:cNvCxnSpPr>
            <a:cxnSpLocks/>
          </p:cNvCxnSpPr>
          <p:nvPr/>
        </p:nvCxnSpPr>
        <p:spPr>
          <a:xfrm flipV="1">
            <a:off x="5216287" y="11583110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6A685875-E85B-4344-B355-96A0EAEBD59E}"/>
              </a:ext>
            </a:extLst>
          </p:cNvPr>
          <p:cNvSpPr txBox="1"/>
          <p:nvPr/>
        </p:nvSpPr>
        <p:spPr>
          <a:xfrm>
            <a:off x="7487978" y="12120644"/>
            <a:ext cx="196744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Photosynthesis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1479E938-43CC-4834-A416-8D7336CA9FCB}"/>
              </a:ext>
            </a:extLst>
          </p:cNvPr>
          <p:cNvCxnSpPr>
            <a:cxnSpLocks/>
          </p:cNvCxnSpPr>
          <p:nvPr/>
        </p:nvCxnSpPr>
        <p:spPr>
          <a:xfrm flipH="1">
            <a:off x="8512060" y="10560048"/>
            <a:ext cx="58357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C90A61AB-4143-415D-A243-450FD5BE8E70}"/>
              </a:ext>
            </a:extLst>
          </p:cNvPr>
          <p:cNvSpPr txBox="1"/>
          <p:nvPr/>
        </p:nvSpPr>
        <p:spPr>
          <a:xfrm rot="1898757">
            <a:off x="7780665" y="8782632"/>
            <a:ext cx="196744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Respiration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C8EC8F9-8A79-40DA-8204-7DF6AC9150AE}"/>
              </a:ext>
            </a:extLst>
          </p:cNvPr>
          <p:cNvSpPr txBox="1"/>
          <p:nvPr/>
        </p:nvSpPr>
        <p:spPr>
          <a:xfrm>
            <a:off x="3052562" y="8451854"/>
            <a:ext cx="2894711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Energy and Ecosystems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4A086D5-1E73-4BD5-954B-C5411F6C4CC6}"/>
              </a:ext>
            </a:extLst>
          </p:cNvPr>
          <p:cNvSpPr txBox="1"/>
          <p:nvPr/>
        </p:nvSpPr>
        <p:spPr>
          <a:xfrm>
            <a:off x="5714391" y="8453033"/>
            <a:ext cx="1897338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Nutrient Cycles</a:t>
            </a:r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506E256A-2216-4768-910E-0BC9B23AE7BA}"/>
              </a:ext>
            </a:extLst>
          </p:cNvPr>
          <p:cNvCxnSpPr>
            <a:cxnSpLocks/>
          </p:cNvCxnSpPr>
          <p:nvPr/>
        </p:nvCxnSpPr>
        <p:spPr>
          <a:xfrm flipV="1">
            <a:off x="7118860" y="9454388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0BD0AA5E-B7CB-4720-A34E-6B602B0C910F}"/>
              </a:ext>
            </a:extLst>
          </p:cNvPr>
          <p:cNvSpPr txBox="1"/>
          <p:nvPr/>
        </p:nvSpPr>
        <p:spPr>
          <a:xfrm rot="5400000">
            <a:off x="8255993" y="10111092"/>
            <a:ext cx="217294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Stimuli and Response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2F1CDABD-88C4-4B2C-BE41-AE38B8019CF0}"/>
              </a:ext>
            </a:extLst>
          </p:cNvPr>
          <p:cNvSpPr txBox="1"/>
          <p:nvPr/>
        </p:nvSpPr>
        <p:spPr>
          <a:xfrm>
            <a:off x="6414122" y="9942659"/>
            <a:ext cx="192472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Nervous Co-ordination</a:t>
            </a:r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40756709-E598-4981-8E74-EDC516E5FF89}"/>
              </a:ext>
            </a:extLst>
          </p:cNvPr>
          <p:cNvCxnSpPr>
            <a:cxnSpLocks/>
          </p:cNvCxnSpPr>
          <p:nvPr/>
        </p:nvCxnSpPr>
        <p:spPr>
          <a:xfrm flipV="1">
            <a:off x="5090769" y="9373271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11C71444-FB63-45A1-895C-D4250C0D99D5}"/>
              </a:ext>
            </a:extLst>
          </p:cNvPr>
          <p:cNvCxnSpPr>
            <a:cxnSpLocks/>
          </p:cNvCxnSpPr>
          <p:nvPr/>
        </p:nvCxnSpPr>
        <p:spPr>
          <a:xfrm>
            <a:off x="4311102" y="885662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A0C57BFE-E65B-4E0E-8A1C-7D6AD48B5425}"/>
              </a:ext>
            </a:extLst>
          </p:cNvPr>
          <p:cNvSpPr txBox="1"/>
          <p:nvPr/>
        </p:nvSpPr>
        <p:spPr>
          <a:xfrm>
            <a:off x="1822054" y="8116363"/>
            <a:ext cx="175111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Skeletal Muscles</a:t>
            </a:r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90AA2ADC-700A-4E75-9A77-B2961ED4B75F}"/>
              </a:ext>
            </a:extLst>
          </p:cNvPr>
          <p:cNvCxnSpPr>
            <a:cxnSpLocks/>
          </p:cNvCxnSpPr>
          <p:nvPr/>
        </p:nvCxnSpPr>
        <p:spPr>
          <a:xfrm flipV="1">
            <a:off x="3367476" y="9384994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A73564A2-3A4D-4241-806F-1F308ED0013F}"/>
              </a:ext>
            </a:extLst>
          </p:cNvPr>
          <p:cNvSpPr txBox="1"/>
          <p:nvPr/>
        </p:nvSpPr>
        <p:spPr>
          <a:xfrm>
            <a:off x="2543426" y="9676427"/>
            <a:ext cx="2016580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Homeostasis</a:t>
            </a:r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1E61EF5C-9993-4E31-BE4B-23A882B77795}"/>
              </a:ext>
            </a:extLst>
          </p:cNvPr>
          <p:cNvCxnSpPr>
            <a:cxnSpLocks/>
          </p:cNvCxnSpPr>
          <p:nvPr/>
        </p:nvCxnSpPr>
        <p:spPr>
          <a:xfrm>
            <a:off x="2373110" y="876059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371E0619-C4EE-40A5-BB2B-EA0598F91932}"/>
              </a:ext>
            </a:extLst>
          </p:cNvPr>
          <p:cNvSpPr txBox="1"/>
          <p:nvPr/>
        </p:nvSpPr>
        <p:spPr>
          <a:xfrm>
            <a:off x="4432754" y="9774531"/>
            <a:ext cx="185827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Blood Glucose</a:t>
            </a:r>
          </a:p>
        </p:txBody>
      </p: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6EC86F97-5F4C-4995-B209-79E651CEA0CF}"/>
              </a:ext>
            </a:extLst>
          </p:cNvPr>
          <p:cNvCxnSpPr>
            <a:cxnSpLocks/>
          </p:cNvCxnSpPr>
          <p:nvPr/>
        </p:nvCxnSpPr>
        <p:spPr>
          <a:xfrm flipV="1">
            <a:off x="1213469" y="9313712"/>
            <a:ext cx="319590" cy="2878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9C7E9A54-4362-49F2-B778-4A4ED133290F}"/>
              </a:ext>
            </a:extLst>
          </p:cNvPr>
          <p:cNvSpPr txBox="1"/>
          <p:nvPr/>
        </p:nvSpPr>
        <p:spPr>
          <a:xfrm>
            <a:off x="380923" y="9723309"/>
            <a:ext cx="166142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Blood Water</a:t>
            </a:r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E6968E4D-38C5-4220-86CD-1A62871FCA0B}"/>
              </a:ext>
            </a:extLst>
          </p:cNvPr>
          <p:cNvCxnSpPr>
            <a:cxnSpLocks/>
          </p:cNvCxnSpPr>
          <p:nvPr/>
        </p:nvCxnSpPr>
        <p:spPr>
          <a:xfrm>
            <a:off x="927607" y="7201869"/>
            <a:ext cx="198692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E1968CE4-0907-400E-B984-AB35DEE609CE}"/>
              </a:ext>
            </a:extLst>
          </p:cNvPr>
          <p:cNvSpPr txBox="1"/>
          <p:nvPr/>
        </p:nvSpPr>
        <p:spPr>
          <a:xfrm rot="18534908">
            <a:off x="-26091" y="6799644"/>
            <a:ext cx="1827111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Inheritance</a:t>
            </a:r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6A2C1EE9-8010-4D0F-AF96-A6223C96F034}"/>
              </a:ext>
            </a:extLst>
          </p:cNvPr>
          <p:cNvCxnSpPr>
            <a:cxnSpLocks/>
          </p:cNvCxnSpPr>
          <p:nvPr/>
        </p:nvCxnSpPr>
        <p:spPr>
          <a:xfrm flipV="1">
            <a:off x="2160002" y="7286566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D5B9C667-56F1-428D-A366-FAD6385DF9DE}"/>
              </a:ext>
            </a:extLst>
          </p:cNvPr>
          <p:cNvSpPr txBox="1"/>
          <p:nvPr/>
        </p:nvSpPr>
        <p:spPr>
          <a:xfrm>
            <a:off x="1739044" y="7574250"/>
            <a:ext cx="156638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Populations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4CD2C2BE-BDE4-4179-8566-88E603655A6F}"/>
              </a:ext>
            </a:extLst>
          </p:cNvPr>
          <p:cNvSpPr txBox="1"/>
          <p:nvPr/>
        </p:nvSpPr>
        <p:spPr>
          <a:xfrm>
            <a:off x="1867620" y="6235839"/>
            <a:ext cx="2150989" cy="437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Evolution</a:t>
            </a:r>
          </a:p>
        </p:txBody>
      </p: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FFF06B80-9EC7-4D83-8448-18C7CA9FF2D0}"/>
              </a:ext>
            </a:extLst>
          </p:cNvPr>
          <p:cNvCxnSpPr>
            <a:cxnSpLocks/>
          </p:cNvCxnSpPr>
          <p:nvPr/>
        </p:nvCxnSpPr>
        <p:spPr>
          <a:xfrm flipV="1">
            <a:off x="3719170" y="7298289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>
            <a:extLst>
              <a:ext uri="{FF2B5EF4-FFF2-40B4-BE49-F238E27FC236}">
                <a16:creationId xmlns:a16="http://schemas.microsoft.com/office/drawing/2014/main" id="{8F1AAB7F-D2A0-41BA-817D-657ACCA23F71}"/>
              </a:ext>
            </a:extLst>
          </p:cNvPr>
          <p:cNvSpPr txBox="1"/>
          <p:nvPr/>
        </p:nvSpPr>
        <p:spPr>
          <a:xfrm>
            <a:off x="3313036" y="7516323"/>
            <a:ext cx="185827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Gene Expression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764E322-9976-4724-A6B2-2977CC87118A}"/>
              </a:ext>
            </a:extLst>
          </p:cNvPr>
          <p:cNvSpPr txBox="1"/>
          <p:nvPr/>
        </p:nvSpPr>
        <p:spPr>
          <a:xfrm>
            <a:off x="3976059" y="5936109"/>
            <a:ext cx="1695339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Genome Projects</a:t>
            </a:r>
          </a:p>
        </p:txBody>
      </p: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3A54A41F-8280-412A-9243-DE4525B77888}"/>
              </a:ext>
            </a:extLst>
          </p:cNvPr>
          <p:cNvCxnSpPr>
            <a:cxnSpLocks/>
          </p:cNvCxnSpPr>
          <p:nvPr/>
        </p:nvCxnSpPr>
        <p:spPr>
          <a:xfrm flipV="1">
            <a:off x="5536243" y="7286567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6AEF0CEC-6175-4E6B-943F-0E67EA14F7F4}"/>
              </a:ext>
            </a:extLst>
          </p:cNvPr>
          <p:cNvSpPr txBox="1"/>
          <p:nvPr/>
        </p:nvSpPr>
        <p:spPr>
          <a:xfrm>
            <a:off x="5041603" y="7601445"/>
            <a:ext cx="194078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Gene Technologies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D89FF02-137A-47D5-ABF4-4F53366A411C}"/>
              </a:ext>
            </a:extLst>
          </p:cNvPr>
          <p:cNvSpPr txBox="1"/>
          <p:nvPr/>
        </p:nvSpPr>
        <p:spPr>
          <a:xfrm>
            <a:off x="5947273" y="6423407"/>
            <a:ext cx="1558130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EXAMS</a:t>
            </a:r>
          </a:p>
        </p:txBody>
      </p:sp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4AA4F8-EC3C-4428-BE39-59C8CE37D877}"/>
</file>

<file path=customXml/itemProps2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18715</TotalTime>
  <Words>113</Words>
  <Application>Microsoft Office PowerPoint</Application>
  <PresentationFormat>Custom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Matt Orsborne</cp:lastModifiedBy>
  <cp:revision>338</cp:revision>
  <cp:lastPrinted>2018-09-02T17:44:52Z</cp:lastPrinted>
  <dcterms:created xsi:type="dcterms:W3CDTF">2018-02-08T08:28:53Z</dcterms:created>
  <dcterms:modified xsi:type="dcterms:W3CDTF">2026-07-13T13:27:52Z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