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5833" autoAdjust="0"/>
  </p:normalViewPr>
  <p:slideViewPr>
    <p:cSldViewPr snapToGrid="0">
      <p:cViewPr>
        <p:scale>
          <a:sx n="78" d="100"/>
          <a:sy n="78" d="100"/>
        </p:scale>
        <p:origin x="2298" y="-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Ronald Reagan Icons PNG - Free PNG and Icons Downloads">
            <a:extLst>
              <a:ext uri="{FF2B5EF4-FFF2-40B4-BE49-F238E27FC236}">
                <a16:creationId xmlns:a16="http://schemas.microsoft.com/office/drawing/2014/main" id="{B89685BB-6086-41B9-A238-B78320444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807" y="10546709"/>
            <a:ext cx="681480" cy="681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CAA1AD50-A3A3-4E6E-9F4E-E35194EE199F}"/>
              </a:ext>
            </a:extLst>
          </p:cNvPr>
          <p:cNvSpPr txBox="1"/>
          <p:nvPr/>
        </p:nvSpPr>
        <p:spPr>
          <a:xfrm>
            <a:off x="4833996" y="12264590"/>
            <a:ext cx="2688312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800" b="1" dirty="0"/>
              <a:t>Theme 4: The End of Apartheid and the Creation of the “Rainbow Nation” </a:t>
            </a:r>
          </a:p>
          <a:p>
            <a:r>
              <a:rPr lang="en-US" sz="800" dirty="0"/>
              <a:t>Township revolts, negotiations to end apartheid, De Klerk’s ‘new course’, freeing Mandela, extent of democracy</a:t>
            </a:r>
            <a:endParaRPr lang="en-GB" sz="900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1EA75F07-8552-4ADA-8AAF-E5D163A74D04}"/>
              </a:ext>
            </a:extLst>
          </p:cNvPr>
          <p:cNvSpPr txBox="1"/>
          <p:nvPr/>
        </p:nvSpPr>
        <p:spPr>
          <a:xfrm>
            <a:off x="4904894" y="10624439"/>
            <a:ext cx="251272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800" b="1" dirty="0"/>
              <a:t>Theme 5- The impact of The Reagan Presidency</a:t>
            </a:r>
          </a:p>
          <a:p>
            <a:r>
              <a:rPr lang="en-US" sz="800" dirty="0"/>
              <a:t>Impact of Reaganomics, deregulation of industry, effects on social groups, public political engagement</a:t>
            </a:r>
          </a:p>
        </p:txBody>
      </p:sp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213348" y="4995278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72330" y="13481543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History 6th Form Learning Journey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146511" y="133670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233414" y="11278583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081122" y="11025593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095134" y="131596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309095" y="13425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341282" y="1353837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298911" y="135194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>
            <a:off x="5786856" y="13087634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6695A6-8DBD-4C2B-8B1D-2B6401E229D6}"/>
              </a:ext>
            </a:extLst>
          </p:cNvPr>
          <p:cNvCxnSpPr>
            <a:cxnSpLocks/>
          </p:cNvCxnSpPr>
          <p:nvPr/>
        </p:nvCxnSpPr>
        <p:spPr>
          <a:xfrm flipV="1">
            <a:off x="5786856" y="13644239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2067386" y="11472103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3339528" y="13673381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3357688" y="13163253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2067386" y="10918740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>
            <a:off x="3922580" y="11026766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5317936" y="1107495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913193" y="6934979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426119" y="648647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606672" y="66608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5CA15CB-946A-49A6-9886-24B6ED031338}"/>
              </a:ext>
            </a:extLst>
          </p:cNvPr>
          <p:cNvCxnSpPr>
            <a:cxnSpLocks/>
          </p:cNvCxnSpPr>
          <p:nvPr/>
        </p:nvCxnSpPr>
        <p:spPr>
          <a:xfrm>
            <a:off x="6870705" y="897042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  <a:stCxn id="126" idx="2"/>
          </p:cNvCxnSpPr>
          <p:nvPr/>
        </p:nvCxnSpPr>
        <p:spPr>
          <a:xfrm flipH="1">
            <a:off x="4635327" y="9022677"/>
            <a:ext cx="53140" cy="3648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>
            <a:off x="2511924" y="887590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>
            <a:off x="5828149" y="6429257"/>
            <a:ext cx="0" cy="82407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3603167" y="6139233"/>
            <a:ext cx="0" cy="10788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1321718" y="692232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457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190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63491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D9AD3E-7399-40F3-B239-DCF1677148D3}"/>
              </a:ext>
            </a:extLst>
          </p:cNvPr>
          <p:cNvSpPr txBox="1"/>
          <p:nvPr/>
        </p:nvSpPr>
        <p:spPr>
          <a:xfrm>
            <a:off x="3400663" y="16594099"/>
            <a:ext cx="3554399" cy="7386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Successful GCSE’s</a:t>
            </a:r>
          </a:p>
          <a:p>
            <a:r>
              <a:rPr lang="en-GB" sz="1400" dirty="0"/>
              <a:t>Level 4 or above in Humanities.  English Language OR Literature + Maths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B61B7FD-1184-4501-8574-00BF3776757B}"/>
              </a:ext>
            </a:extLst>
          </p:cNvPr>
          <p:cNvSpPr txBox="1"/>
          <p:nvPr/>
        </p:nvSpPr>
        <p:spPr>
          <a:xfrm>
            <a:off x="5315497" y="14476151"/>
            <a:ext cx="2442827" cy="7848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900" b="1" dirty="0"/>
              <a:t>Theme  1- The Changing political Environment (1917-1980)</a:t>
            </a:r>
          </a:p>
          <a:p>
            <a:r>
              <a:rPr lang="en-US" sz="900" dirty="0"/>
              <a:t>Aftermath of WW1, Great Depression/Boom, effect of war period on American presidency, interventionism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D330E8BA-81CA-48E0-B3E2-8D05B4FB9AB7}"/>
              </a:ext>
            </a:extLst>
          </p:cNvPr>
          <p:cNvSpPr txBox="1"/>
          <p:nvPr/>
        </p:nvSpPr>
        <p:spPr>
          <a:xfrm>
            <a:off x="7603721" y="2212721"/>
            <a:ext cx="191359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University Options, including:</a:t>
            </a:r>
          </a:p>
          <a:p>
            <a:r>
              <a:rPr lang="en-GB" sz="1400" dirty="0"/>
              <a:t>Teaching, Journalism and law</a:t>
            </a:r>
          </a:p>
          <a:p>
            <a:r>
              <a:rPr lang="en-GB" sz="1400" b="1" dirty="0"/>
              <a:t>Apprenticeships</a:t>
            </a:r>
            <a:r>
              <a:rPr lang="en-GB" sz="1400" dirty="0"/>
              <a:t> in relevant industries</a:t>
            </a:r>
          </a:p>
          <a:p>
            <a:r>
              <a:rPr lang="en-GB" sz="1400" b="1" dirty="0"/>
              <a:t>Full time work</a:t>
            </a:r>
            <a:r>
              <a:rPr lang="en-GB" sz="1400" dirty="0"/>
              <a:t> in social and community-based occupations </a:t>
            </a:r>
          </a:p>
          <a:p>
            <a:endParaRPr lang="en-GB" sz="1400" dirty="0"/>
          </a:p>
          <a:p>
            <a:endParaRPr lang="en-GB" sz="1400" dirty="0"/>
          </a:p>
        </p:txBody>
      </p:sp>
      <p:pic>
        <p:nvPicPr>
          <p:cNvPr id="1034" name="Picture 10" descr="university | Definition, Origin, History, &amp; Facts | Britannica">
            <a:extLst>
              <a:ext uri="{FF2B5EF4-FFF2-40B4-BE49-F238E27FC236}">
                <a16:creationId xmlns:a16="http://schemas.microsoft.com/office/drawing/2014/main" id="{4CF686BA-07DD-44D6-92B1-1FA89C12A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251" y="3594221"/>
            <a:ext cx="1408908" cy="62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D04FED6C-9D30-4DB1-B95C-9F7CCAD1B455}"/>
              </a:ext>
            </a:extLst>
          </p:cNvPr>
          <p:cNvSpPr txBox="1"/>
          <p:nvPr/>
        </p:nvSpPr>
        <p:spPr>
          <a:xfrm>
            <a:off x="3621025" y="2284301"/>
            <a:ext cx="19135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Careers, including:</a:t>
            </a:r>
          </a:p>
          <a:p>
            <a:r>
              <a:rPr lang="en-GB" sz="1400" dirty="0"/>
              <a:t>Lawyer, Journalist teaching, data analysis, community worker, </a:t>
            </a:r>
          </a:p>
        </p:txBody>
      </p:sp>
      <p:pic>
        <p:nvPicPr>
          <p:cNvPr id="17" name="Picture 4" descr="Portrait of Smiling Multiethnic Business People in Suits Stock Photo -  Image of suits, isolatedonwhite: 129323670">
            <a:extLst>
              <a:ext uri="{FF2B5EF4-FFF2-40B4-BE49-F238E27FC236}">
                <a16:creationId xmlns:a16="http://schemas.microsoft.com/office/drawing/2014/main" id="{F616FDD6-A86E-4299-9388-CF2BEDF23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71" y="3448166"/>
            <a:ext cx="1163254" cy="116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F87EA599-28EC-402F-A684-7C60BAD9524F}"/>
              </a:ext>
            </a:extLst>
          </p:cNvPr>
          <p:cNvSpPr txBox="1"/>
          <p:nvPr/>
        </p:nvSpPr>
        <p:spPr>
          <a:xfrm>
            <a:off x="2481429" y="14526115"/>
            <a:ext cx="1752518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900" b="1" dirty="0"/>
              <a:t>Theme 2-The Quest for Civil Rights 1917-1980</a:t>
            </a:r>
          </a:p>
          <a:p>
            <a:r>
              <a:rPr lang="en-US" sz="900" dirty="0"/>
              <a:t>Jim Crow Laws, impact of New Deal, NAACP, rise of MLK, marginalized groups campaigns for equality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F8FA145-CB73-4674-8417-B5663BB60B54}"/>
              </a:ext>
            </a:extLst>
          </p:cNvPr>
          <p:cNvSpPr txBox="1"/>
          <p:nvPr/>
        </p:nvSpPr>
        <p:spPr>
          <a:xfrm>
            <a:off x="168968" y="10622135"/>
            <a:ext cx="2342521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800" b="1" dirty="0"/>
              <a:t>Theme 3- Society and Culture 1917-1980</a:t>
            </a:r>
          </a:p>
          <a:p>
            <a:r>
              <a:rPr lang="en-GB" sz="800" dirty="0"/>
              <a:t>The changing role of women, consumerism, impacts of immigration in US, effect of popular culture (radio, cinema, TV)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C1C518F0-4078-41A6-AB1A-ACB06E384E1B}"/>
              </a:ext>
            </a:extLst>
          </p:cNvPr>
          <p:cNvSpPr txBox="1"/>
          <p:nvPr/>
        </p:nvSpPr>
        <p:spPr>
          <a:xfrm>
            <a:off x="2758484" y="10507925"/>
            <a:ext cx="1899415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800" b="1" dirty="0"/>
              <a:t>Theme 4- The Changing Quality of life 1917-1980</a:t>
            </a:r>
          </a:p>
          <a:p>
            <a:r>
              <a:rPr lang="en-GB" sz="800" dirty="0"/>
              <a:t>Impacts of economic change, stagflation, War on Poverty, changes to American leisure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18CE1C69-BEFE-4AB9-BDFD-24E1534C649E}"/>
              </a:ext>
            </a:extLst>
          </p:cNvPr>
          <p:cNvSpPr txBox="1"/>
          <p:nvPr/>
        </p:nvSpPr>
        <p:spPr>
          <a:xfrm>
            <a:off x="4597953" y="12890373"/>
            <a:ext cx="2537292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800" b="1" dirty="0"/>
              <a:t>Theme 1:  The Response to Apartheid: 1948-1959</a:t>
            </a:r>
          </a:p>
          <a:p>
            <a:r>
              <a:rPr lang="en-US" sz="800" dirty="0"/>
              <a:t>Life in South Africa pre 1948, Afrikaner culture, introduction of apartheid and control, rise of ANC/PAC. 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5EC65069-9053-444E-824B-D26E6955BA44}"/>
              </a:ext>
            </a:extLst>
          </p:cNvPr>
          <p:cNvSpPr txBox="1"/>
          <p:nvPr/>
        </p:nvSpPr>
        <p:spPr>
          <a:xfrm>
            <a:off x="1778940" y="12745621"/>
            <a:ext cx="261782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1" dirty="0"/>
              <a:t>Theme 2 – </a:t>
            </a:r>
            <a:r>
              <a:rPr lang="en-US" sz="800" b="1" dirty="0" err="1"/>
              <a:t>Radicalisation</a:t>
            </a:r>
            <a:r>
              <a:rPr lang="en-US" sz="800" b="1" dirty="0"/>
              <a:t> and Resistance to Apartheid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err="1"/>
              <a:t>Sharpesville</a:t>
            </a:r>
            <a:r>
              <a:rPr lang="en-US" sz="800" dirty="0"/>
              <a:t> Massacre, South Africa as a republic, radicalization of ANC and consolidation of apartheid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6A6C193-D5C3-4F29-B660-8D1C50DC4E48}"/>
              </a:ext>
            </a:extLst>
          </p:cNvPr>
          <p:cNvSpPr txBox="1"/>
          <p:nvPr/>
        </p:nvSpPr>
        <p:spPr>
          <a:xfrm>
            <a:off x="1849562" y="11982971"/>
            <a:ext cx="252423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800" b="1" dirty="0"/>
              <a:t>Theme 3:  Resistance and Challenges to National Party</a:t>
            </a:r>
          </a:p>
          <a:p>
            <a:r>
              <a:rPr lang="en-GB" sz="800" dirty="0"/>
              <a:t>Black consciousness, Steve Biko, external and internal pressures on apartheid, Bantustans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FBD1A0D5-48F9-4461-BF8F-13F5BABAF299}"/>
              </a:ext>
            </a:extLst>
          </p:cNvPr>
          <p:cNvSpPr txBox="1"/>
          <p:nvPr/>
        </p:nvSpPr>
        <p:spPr>
          <a:xfrm>
            <a:off x="51673" y="6455127"/>
            <a:ext cx="1620193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800" b="1" dirty="0"/>
              <a:t>Theme 4- The Second Boer War</a:t>
            </a:r>
          </a:p>
          <a:p>
            <a:r>
              <a:rPr lang="en-GB" sz="800" dirty="0"/>
              <a:t>Responses to Guerrilla combat, development of railways, Black Week, effect of British commanders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6BED5436-A725-471D-92C3-97421E8A03F5}"/>
              </a:ext>
            </a:extLst>
          </p:cNvPr>
          <p:cNvSpPr txBox="1"/>
          <p:nvPr/>
        </p:nvSpPr>
        <p:spPr>
          <a:xfrm>
            <a:off x="2534845" y="5785943"/>
            <a:ext cx="1699099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800" b="1" dirty="0"/>
              <a:t>Theme 5- Britain and World War 1</a:t>
            </a:r>
            <a:endParaRPr lang="en-US" sz="800" dirty="0"/>
          </a:p>
          <a:p>
            <a:r>
              <a:rPr lang="en-US" sz="800" dirty="0"/>
              <a:t>The Western Front and attrition, effect of war reporting on government policy, evaluation of Haig and Battle of the Somme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DFFE0892-6528-4CB1-8888-4DD806DF14CE}"/>
              </a:ext>
            </a:extLst>
          </p:cNvPr>
          <p:cNvSpPr txBox="1"/>
          <p:nvPr/>
        </p:nvSpPr>
        <p:spPr>
          <a:xfrm>
            <a:off x="4924967" y="6024808"/>
            <a:ext cx="1883264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1" dirty="0"/>
              <a:t>Theme 6- the War in the Air 1914-1918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/>
              <a:t>Effect of aerial recon, development of British and German air forces, impact of German bombing on public opinion</a:t>
            </a:r>
            <a:endParaRPr lang="en-GB" sz="800" dirty="0"/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CF3D1C61-B2CB-4905-9F20-B5277CE95E9F}"/>
              </a:ext>
            </a:extLst>
          </p:cNvPr>
          <p:cNvSpPr txBox="1"/>
          <p:nvPr/>
        </p:nvSpPr>
        <p:spPr>
          <a:xfrm>
            <a:off x="6204878" y="8264777"/>
            <a:ext cx="1883265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800" b="1" dirty="0"/>
              <a:t>Coursework (Taught Element)- What was the French Revolution?</a:t>
            </a:r>
          </a:p>
          <a:p>
            <a:r>
              <a:rPr lang="en-US" sz="800" dirty="0"/>
              <a:t>Declaration of Rights of Man, causes and events of the French Revolution, links to coursework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D90AF0E1-1619-4C8E-8EEA-70C1F96B0EAF}"/>
              </a:ext>
            </a:extLst>
          </p:cNvPr>
          <p:cNvSpPr txBox="1"/>
          <p:nvPr/>
        </p:nvSpPr>
        <p:spPr>
          <a:xfrm>
            <a:off x="3762403" y="8437902"/>
            <a:ext cx="1852127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1" dirty="0"/>
              <a:t>Independent Coursework</a:t>
            </a:r>
            <a:endParaRPr lang="en-US" sz="800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/>
              <a:t>Production of an independent research essay based around critical discourse of the French Revolution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9D919FD3-5923-49CC-A89F-3CC19F4E89E1}"/>
              </a:ext>
            </a:extLst>
          </p:cNvPr>
          <p:cNvSpPr txBox="1"/>
          <p:nvPr/>
        </p:nvSpPr>
        <p:spPr>
          <a:xfrm>
            <a:off x="2290594" y="7828083"/>
            <a:ext cx="155991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/>
            <a:r>
              <a:rPr lang="en-GB" sz="800" b="1" dirty="0"/>
              <a:t>Independent Coursework</a:t>
            </a:r>
          </a:p>
          <a:p>
            <a:pPr algn="l"/>
            <a:r>
              <a:rPr lang="en-GB" sz="800" dirty="0"/>
              <a:t>Completion of coursework and development of exam technique</a:t>
            </a:r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8E799963-2A99-4F92-B413-D8FFF815F883}"/>
              </a:ext>
            </a:extLst>
          </p:cNvPr>
          <p:cNvCxnSpPr>
            <a:cxnSpLocks/>
          </p:cNvCxnSpPr>
          <p:nvPr/>
        </p:nvCxnSpPr>
        <p:spPr>
          <a:xfrm flipH="1" flipV="1">
            <a:off x="3603167" y="7228993"/>
            <a:ext cx="26051" cy="5080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4EE9DB4F-BBC5-4C02-80EA-D81F02C1FF5D}"/>
              </a:ext>
            </a:extLst>
          </p:cNvPr>
          <p:cNvCxnSpPr>
            <a:cxnSpLocks/>
          </p:cNvCxnSpPr>
          <p:nvPr/>
        </p:nvCxnSpPr>
        <p:spPr>
          <a:xfrm flipV="1">
            <a:off x="5310968" y="11611241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BE45FA05-E56B-41DE-9223-AF8BC404E252}"/>
              </a:ext>
            </a:extLst>
          </p:cNvPr>
          <p:cNvCxnSpPr>
            <a:cxnSpLocks/>
          </p:cNvCxnSpPr>
          <p:nvPr/>
        </p:nvCxnSpPr>
        <p:spPr>
          <a:xfrm flipV="1">
            <a:off x="6831134" y="9534544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E2289528-DE0B-44D1-BC64-9970DB4D50CA}"/>
              </a:ext>
            </a:extLst>
          </p:cNvPr>
          <p:cNvSpPr txBox="1"/>
          <p:nvPr/>
        </p:nvSpPr>
        <p:spPr>
          <a:xfrm>
            <a:off x="5538033" y="9944014"/>
            <a:ext cx="2478266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800" b="1" dirty="0"/>
              <a:t>Theme 1- Aspects of the Changing Role of Government in Preparing the Nation at War</a:t>
            </a:r>
          </a:p>
          <a:p>
            <a:r>
              <a:rPr lang="en-US" sz="800" dirty="0"/>
              <a:t>Army and naval reforms 1790-1918, impact of science and technology, role of civilians in warfare</a:t>
            </a:r>
          </a:p>
        </p:txBody>
      </p: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BD06E320-8DAB-407D-9503-84184A13A85B}"/>
              </a:ext>
            </a:extLst>
          </p:cNvPr>
          <p:cNvCxnSpPr>
            <a:cxnSpLocks/>
          </p:cNvCxnSpPr>
          <p:nvPr/>
        </p:nvCxnSpPr>
        <p:spPr>
          <a:xfrm flipV="1">
            <a:off x="4634889" y="9420105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8B4070DA-79A7-4000-AB31-CA3A32E86210}"/>
              </a:ext>
            </a:extLst>
          </p:cNvPr>
          <p:cNvSpPr txBox="1"/>
          <p:nvPr/>
        </p:nvSpPr>
        <p:spPr>
          <a:xfrm>
            <a:off x="3686889" y="9878191"/>
            <a:ext cx="1662107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1" dirty="0"/>
              <a:t>Theme 2- The British and French Wars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/>
              <a:t>The role of Wellington and Nelson, impact of French Wars</a:t>
            </a:r>
          </a:p>
        </p:txBody>
      </p: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168DD006-A4C7-49BD-8CFB-799215B9F882}"/>
              </a:ext>
            </a:extLst>
          </p:cNvPr>
          <p:cNvCxnSpPr>
            <a:cxnSpLocks/>
          </p:cNvCxnSpPr>
          <p:nvPr/>
        </p:nvCxnSpPr>
        <p:spPr>
          <a:xfrm flipV="1">
            <a:off x="2495505" y="9459021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Box 120">
            <a:extLst>
              <a:ext uri="{FF2B5EF4-FFF2-40B4-BE49-F238E27FC236}">
                <a16:creationId xmlns:a16="http://schemas.microsoft.com/office/drawing/2014/main" id="{9F8539D3-F727-4E5D-8E2E-0BBA71A0F660}"/>
              </a:ext>
            </a:extLst>
          </p:cNvPr>
          <p:cNvSpPr txBox="1"/>
          <p:nvPr/>
        </p:nvSpPr>
        <p:spPr>
          <a:xfrm>
            <a:off x="1607695" y="9831265"/>
            <a:ext cx="1373675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800" b="1" dirty="0"/>
              <a:t>Theme 3- Crimea 1854-1856</a:t>
            </a:r>
          </a:p>
          <a:p>
            <a:r>
              <a:rPr lang="en-GB" sz="800" dirty="0"/>
              <a:t>Organisation of British Army, roles of Seacole and Nightingale, media coverage of Crimean War</a:t>
            </a:r>
          </a:p>
        </p:txBody>
      </p:sp>
      <p:pic>
        <p:nvPicPr>
          <p:cNvPr id="1026" name="Picture 2" descr="Martin luther king - Free people icons">
            <a:extLst>
              <a:ext uri="{FF2B5EF4-FFF2-40B4-BE49-F238E27FC236}">
                <a16:creationId xmlns:a16="http://schemas.microsoft.com/office/drawing/2014/main" id="{4545400E-57FB-4863-B373-72B209B81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99" y="14216065"/>
            <a:ext cx="1033615" cy="1033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Great Depression New Deal, Great Depression s, text, rectangle, logo  png | PNGWing">
            <a:extLst>
              <a:ext uri="{FF2B5EF4-FFF2-40B4-BE49-F238E27FC236}">
                <a16:creationId xmlns:a16="http://schemas.microsoft.com/office/drawing/2014/main" id="{EA36F8FF-71EB-427E-B499-9E34E10E8E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8" t="20095" r="24354" b="20483"/>
          <a:stretch/>
        </p:blipFill>
        <p:spPr bwMode="auto">
          <a:xfrm>
            <a:off x="4346770" y="14453631"/>
            <a:ext cx="831093" cy="90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ndela Icons PNG - Free PNG and Icons Downloads">
            <a:extLst>
              <a:ext uri="{FF2B5EF4-FFF2-40B4-BE49-F238E27FC236}">
                <a16:creationId xmlns:a16="http://schemas.microsoft.com/office/drawing/2014/main" id="{19CE0548-6342-48D7-ADB2-CADAB5C27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213" y="11969420"/>
            <a:ext cx="1234583" cy="120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n on Art Prints at workART.co.za">
            <a:extLst>
              <a:ext uri="{FF2B5EF4-FFF2-40B4-BE49-F238E27FC236}">
                <a16:creationId xmlns:a16="http://schemas.microsoft.com/office/drawing/2014/main" id="{D457AAFC-6C31-4ED0-B85B-DC377283E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52" y="12055761"/>
            <a:ext cx="743969" cy="1203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In Search of Mary Seacole by Helen Rappaport review — the intrepid life of  a great black Briton | Saturday Review | The Times">
            <a:extLst>
              <a:ext uri="{FF2B5EF4-FFF2-40B4-BE49-F238E27FC236}">
                <a16:creationId xmlns:a16="http://schemas.microsoft.com/office/drawing/2014/main" id="{F3CEF61F-CC38-4EEC-9166-D8615DD46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69" y="9481702"/>
            <a:ext cx="1022809" cy="102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Napoleon Icons - Free SVG &amp; PNG Napoleon Images - Noun Project">
            <a:extLst>
              <a:ext uri="{FF2B5EF4-FFF2-40B4-BE49-F238E27FC236}">
                <a16:creationId xmlns:a16="http://schemas.microsoft.com/office/drawing/2014/main" id="{D38FBBE4-C6F8-4F41-BC8B-71B5AD081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048" y="9805899"/>
            <a:ext cx="599279" cy="59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D05CF51-A6A1-41FC-B32A-41D62ECCFFE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603" y="7634201"/>
            <a:ext cx="1500079" cy="1500079"/>
          </a:xfrm>
          <a:prstGeom prst="rect">
            <a:avLst/>
          </a:prstGeom>
        </p:spPr>
      </p:pic>
      <p:pic>
        <p:nvPicPr>
          <p:cNvPr id="1042" name="Picture 18" descr="IconExperience » V-Collection » Guillotine Icon">
            <a:extLst>
              <a:ext uri="{FF2B5EF4-FFF2-40B4-BE49-F238E27FC236}">
                <a16:creationId xmlns:a16="http://schemas.microsoft.com/office/drawing/2014/main" id="{F3101844-76F7-4FCD-87C0-899164008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082" y="7677025"/>
            <a:ext cx="655543" cy="655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20 Facts About Horatio Nelson | History Hit">
            <a:extLst>
              <a:ext uri="{FF2B5EF4-FFF2-40B4-BE49-F238E27FC236}">
                <a16:creationId xmlns:a16="http://schemas.microsoft.com/office/drawing/2014/main" id="{DB49A3F3-BDE1-482F-83CC-D061E71F9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359" y="8379674"/>
            <a:ext cx="926769" cy="61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3,315 World War 1 Aircraft Images, Stock Photos &amp; Vectors | Shutterstock">
            <a:extLst>
              <a:ext uri="{FF2B5EF4-FFF2-40B4-BE49-F238E27FC236}">
                <a16:creationId xmlns:a16="http://schemas.microsoft.com/office/drawing/2014/main" id="{53E1205A-1464-420C-8759-F9DF8A8B31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0"/>
          <a:stretch/>
        </p:blipFill>
        <p:spPr bwMode="auto">
          <a:xfrm>
            <a:off x="6843129" y="5669862"/>
            <a:ext cx="1051727" cy="74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>
            <a:extLst>
              <a:ext uri="{FF2B5EF4-FFF2-40B4-BE49-F238E27FC236}">
                <a16:creationId xmlns:a16="http://schemas.microsoft.com/office/drawing/2014/main" id="{11536C86-2B9A-4ADF-8F46-F98F31413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036" y="5451688"/>
            <a:ext cx="653931" cy="84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outh African War 1899-1902 - South African 'Boer' War | NZHistory, New  Zealand history online">
            <a:extLst>
              <a:ext uri="{FF2B5EF4-FFF2-40B4-BE49-F238E27FC236}">
                <a16:creationId xmlns:a16="http://schemas.microsoft.com/office/drawing/2014/main" id="{B40CC5B1-C324-400B-B8D8-53B9FC414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96" y="5312579"/>
            <a:ext cx="1263051" cy="97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3C5E36C-E20E-472C-A9FE-2502EB27B02C}"/>
</file>

<file path=customXml/itemProps2.xml><?xml version="1.0" encoding="utf-8"?>
<ds:datastoreItem xmlns:ds="http://schemas.openxmlformats.org/officeDocument/2006/customXml" ds:itemID="{929E7A2E-B732-4F61-A550-915D759835B7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purl.org/dc/elements/1.1/"/>
    <ds:schemaRef ds:uri="bf91ffd2-734a-4696-a94d-ffe7c3ef99ef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18695</TotalTime>
  <Words>514</Words>
  <Application>Microsoft Office PowerPoint</Application>
  <PresentationFormat>Custom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Sean Nicolle</cp:lastModifiedBy>
  <cp:revision>332</cp:revision>
  <cp:lastPrinted>2018-09-02T17:44:52Z</cp:lastPrinted>
  <dcterms:created xsi:type="dcterms:W3CDTF">2018-02-08T08:28:53Z</dcterms:created>
  <dcterms:modified xsi:type="dcterms:W3CDTF">2023-01-10T13:15:05Z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