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8C3DA2-6812-011F-722A-66199BC7BD7E}" v="79" dt="2026-05-21T14:31:40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5833" autoAdjust="0"/>
  </p:normalViewPr>
  <p:slideViewPr>
    <p:cSldViewPr snapToGrid="0">
      <p:cViewPr varScale="1">
        <p:scale>
          <a:sx n="25" d="100"/>
          <a:sy n="25" d="100"/>
        </p:scale>
        <p:origin x="2320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B17486-A587-47A2-ADB2-659652B81BD8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114182" y="4676732"/>
            <a:ext cx="5733212" cy="60417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C2D0F1F6-163C-4275-BF9E-A26F38319732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651AD-EDF1-405C-8A51-C73E040028BC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6F1405D5-86CD-40EB-AE3D-7CCE186AFC0B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27EB5-6FED-43C7-BBBD-ACEE8A3CF165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D3840-085F-4C5F-8C19-E7C9E4332ADB}"/>
              </a:ext>
            </a:extLst>
          </p:cNvPr>
          <p:cNvSpPr txBox="1"/>
          <p:nvPr/>
        </p:nvSpPr>
        <p:spPr>
          <a:xfrm>
            <a:off x="3343839" y="221328"/>
            <a:ext cx="513712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Modern Love"/>
                <a:cs typeface="Aharoni"/>
              </a:rPr>
              <a:t>A Level Business Learning Journey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0E22BC-4EEA-42C1-A8D4-6F570F91C7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19735414">
            <a:off x="7839930" y="15939738"/>
            <a:ext cx="1961372" cy="66260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EDFA7F-8B39-4023-8B57-232CC5004700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A95E5-914F-4DD7-986D-F63BCE30C714}"/>
              </a:ext>
            </a:extLst>
          </p:cNvPr>
          <p:cNvSpPr/>
          <p:nvPr/>
        </p:nvSpPr>
        <p:spPr>
          <a:xfrm>
            <a:off x="6352881" y="13341299"/>
            <a:ext cx="1572877" cy="6476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67531C9-A007-478B-A70E-6BB6835785F4}"/>
              </a:ext>
            </a:extLst>
          </p:cNvPr>
          <p:cNvSpPr/>
          <p:nvPr/>
        </p:nvSpPr>
        <p:spPr>
          <a:xfrm>
            <a:off x="6943270" y="1528788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BC58A1-4C94-4034-97D6-FE6998D5DDA7}"/>
              </a:ext>
            </a:extLst>
          </p:cNvPr>
          <p:cNvSpPr/>
          <p:nvPr/>
        </p:nvSpPr>
        <p:spPr>
          <a:xfrm>
            <a:off x="7085115" y="1548866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731026-DE9D-4AFD-B205-266D8D6F8E79}"/>
              </a:ext>
            </a:extLst>
          </p:cNvPr>
          <p:cNvSpPr txBox="1"/>
          <p:nvPr/>
        </p:nvSpPr>
        <p:spPr>
          <a:xfrm rot="21427884">
            <a:off x="7108612" y="1558220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CB55A-6D4E-48BF-A730-1298E159BEF7}"/>
              </a:ext>
            </a:extLst>
          </p:cNvPr>
          <p:cNvSpPr txBox="1"/>
          <p:nvPr/>
        </p:nvSpPr>
        <p:spPr>
          <a:xfrm>
            <a:off x="7046818" y="1557459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9D110E6-FE8F-478F-8174-FA1F324559A6}"/>
              </a:ext>
            </a:extLst>
          </p:cNvPr>
          <p:cNvCxnSpPr>
            <a:cxnSpLocks/>
          </p:cNvCxnSpPr>
          <p:nvPr/>
        </p:nvCxnSpPr>
        <p:spPr>
          <a:xfrm>
            <a:off x="6012927" y="15174745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607FBBC-597A-40E2-B62A-70ADA8EB9F92}"/>
              </a:ext>
            </a:extLst>
          </p:cNvPr>
          <p:cNvCxnSpPr>
            <a:cxnSpLocks/>
          </p:cNvCxnSpPr>
          <p:nvPr/>
        </p:nvCxnSpPr>
        <p:spPr>
          <a:xfrm flipV="1">
            <a:off x="6067452" y="15882375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4CE2818-0CF6-4DEB-84E5-C5333722DE2F}"/>
              </a:ext>
            </a:extLst>
          </p:cNvPr>
          <p:cNvCxnSpPr>
            <a:cxnSpLocks/>
          </p:cNvCxnSpPr>
          <p:nvPr/>
        </p:nvCxnSpPr>
        <p:spPr>
          <a:xfrm flipV="1">
            <a:off x="4159796" y="15918309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0A6CBA4-43E7-4162-A787-33A7A28DB0AC}"/>
              </a:ext>
            </a:extLst>
          </p:cNvPr>
          <p:cNvCxnSpPr>
            <a:cxnSpLocks/>
          </p:cNvCxnSpPr>
          <p:nvPr/>
        </p:nvCxnSpPr>
        <p:spPr>
          <a:xfrm>
            <a:off x="4248973" y="15150350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2CE8624-7B51-4DFD-B588-28EB71017FDD}"/>
              </a:ext>
            </a:extLst>
          </p:cNvPr>
          <p:cNvCxnSpPr>
            <a:cxnSpLocks/>
          </p:cNvCxnSpPr>
          <p:nvPr/>
        </p:nvCxnSpPr>
        <p:spPr>
          <a:xfrm flipV="1">
            <a:off x="2360069" y="15998258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478320B-0FE7-4FED-8519-7E1162720541}"/>
              </a:ext>
            </a:extLst>
          </p:cNvPr>
          <p:cNvCxnSpPr>
            <a:cxnSpLocks/>
          </p:cNvCxnSpPr>
          <p:nvPr/>
        </p:nvCxnSpPr>
        <p:spPr>
          <a:xfrm>
            <a:off x="2572573" y="1526180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B62A2B7-BFE8-471D-86C9-57E2D7EB98E9}"/>
              </a:ext>
            </a:extLst>
          </p:cNvPr>
          <p:cNvCxnSpPr>
            <a:cxnSpLocks/>
          </p:cNvCxnSpPr>
          <p:nvPr/>
        </p:nvCxnSpPr>
        <p:spPr>
          <a:xfrm>
            <a:off x="966035" y="15660478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68CA704-E83D-46C1-8F64-726F9FFD0155}"/>
              </a:ext>
            </a:extLst>
          </p:cNvPr>
          <p:cNvCxnSpPr>
            <a:cxnSpLocks/>
          </p:cNvCxnSpPr>
          <p:nvPr/>
        </p:nvCxnSpPr>
        <p:spPr>
          <a:xfrm>
            <a:off x="707972" y="14755293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0EF4674-DE7B-4747-9C22-669B0DEBA719}"/>
              </a:ext>
            </a:extLst>
          </p:cNvPr>
          <p:cNvCxnSpPr>
            <a:cxnSpLocks/>
          </p:cNvCxnSpPr>
          <p:nvPr/>
        </p:nvCxnSpPr>
        <p:spPr>
          <a:xfrm>
            <a:off x="2240856" y="13078565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C5AFB91-AEAA-4082-8B4D-BAA80E530984}"/>
              </a:ext>
            </a:extLst>
          </p:cNvPr>
          <p:cNvCxnSpPr>
            <a:cxnSpLocks/>
          </p:cNvCxnSpPr>
          <p:nvPr/>
        </p:nvCxnSpPr>
        <p:spPr>
          <a:xfrm flipV="1">
            <a:off x="1900743" y="13901272"/>
            <a:ext cx="0" cy="5714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F89596A-3DAB-49A3-A644-511E9412A48D}"/>
              </a:ext>
            </a:extLst>
          </p:cNvPr>
          <p:cNvCxnSpPr>
            <a:cxnSpLocks/>
          </p:cNvCxnSpPr>
          <p:nvPr/>
        </p:nvCxnSpPr>
        <p:spPr>
          <a:xfrm>
            <a:off x="4042047" y="1308948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8F3CA20-F954-4F84-8864-EF4C9B0ADFB7}"/>
              </a:ext>
            </a:extLst>
          </p:cNvPr>
          <p:cNvCxnSpPr>
            <a:cxnSpLocks/>
          </p:cNvCxnSpPr>
          <p:nvPr/>
        </p:nvCxnSpPr>
        <p:spPr>
          <a:xfrm flipV="1">
            <a:off x="3065714" y="1373373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94F380A-84F2-4AC2-9675-BD2CE0D3117B}"/>
              </a:ext>
            </a:extLst>
          </p:cNvPr>
          <p:cNvCxnSpPr>
            <a:cxnSpLocks/>
          </p:cNvCxnSpPr>
          <p:nvPr/>
        </p:nvCxnSpPr>
        <p:spPr>
          <a:xfrm>
            <a:off x="5406823" y="13055821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91DA5BA-1D48-42BF-9099-419C5752BE81}"/>
              </a:ext>
            </a:extLst>
          </p:cNvPr>
          <p:cNvCxnSpPr>
            <a:cxnSpLocks/>
          </p:cNvCxnSpPr>
          <p:nvPr/>
        </p:nvCxnSpPr>
        <p:spPr>
          <a:xfrm flipV="1">
            <a:off x="4781191" y="13797524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7A14B54-7E06-40BA-B9CB-1F3835BF14C5}"/>
              </a:ext>
            </a:extLst>
          </p:cNvPr>
          <p:cNvCxnSpPr>
            <a:cxnSpLocks/>
          </p:cNvCxnSpPr>
          <p:nvPr/>
        </p:nvCxnSpPr>
        <p:spPr>
          <a:xfrm>
            <a:off x="6969223" y="13168744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E9A171D-3F62-481E-A50A-F09898212D1B}"/>
              </a:ext>
            </a:extLst>
          </p:cNvPr>
          <p:cNvCxnSpPr>
            <a:cxnSpLocks/>
          </p:cNvCxnSpPr>
          <p:nvPr/>
        </p:nvCxnSpPr>
        <p:spPr>
          <a:xfrm flipV="1">
            <a:off x="6067722" y="13814374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Block Arc 40">
            <a:extLst>
              <a:ext uri="{FF2B5EF4-FFF2-40B4-BE49-F238E27FC236}">
                <a16:creationId xmlns:a16="http://schemas.microsoft.com/office/drawing/2014/main" id="{5EFC9A11-9752-4A26-A9C3-D454DD4FE108}"/>
              </a:ext>
            </a:extLst>
          </p:cNvPr>
          <p:cNvSpPr/>
          <p:nvPr/>
        </p:nvSpPr>
        <p:spPr>
          <a:xfrm rot="5400000" flipH="1">
            <a:off x="6418957" y="114049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accent1">
                  <a:lumMod val="50000"/>
                </a:schemeClr>
              </a:solidFill>
              <a:highlight>
                <a:srgbClr val="000080"/>
              </a:highlight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DD0B723-CCAD-4122-829E-77A7C2EC63B1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Block Arc 42">
            <a:extLst>
              <a:ext uri="{FF2B5EF4-FFF2-40B4-BE49-F238E27FC236}">
                <a16:creationId xmlns:a16="http://schemas.microsoft.com/office/drawing/2014/main" id="{2F76A5E2-D794-4CE0-A90E-45AAB8CBB91C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4" name="Rectangle 140">
            <a:extLst>
              <a:ext uri="{FF2B5EF4-FFF2-40B4-BE49-F238E27FC236}">
                <a16:creationId xmlns:a16="http://schemas.microsoft.com/office/drawing/2014/main" id="{37FE87CE-3946-4549-A4A3-3E7C48715636}"/>
              </a:ext>
            </a:extLst>
          </p:cNvPr>
          <p:cNvSpPr/>
          <p:nvPr/>
        </p:nvSpPr>
        <p:spPr>
          <a:xfrm>
            <a:off x="2032660" y="8997695"/>
            <a:ext cx="5935711" cy="61318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A7F8E58-7704-460F-8EC5-22FD9A4A1957}"/>
              </a:ext>
            </a:extLst>
          </p:cNvPr>
          <p:cNvSpPr/>
          <p:nvPr/>
        </p:nvSpPr>
        <p:spPr>
          <a:xfrm>
            <a:off x="7545586" y="8549189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1CD1685-52E6-4610-8300-82FD0B074DE7}"/>
              </a:ext>
            </a:extLst>
          </p:cNvPr>
          <p:cNvSpPr/>
          <p:nvPr/>
        </p:nvSpPr>
        <p:spPr>
          <a:xfrm>
            <a:off x="7726139" y="872358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75C51DA-6417-41F4-9732-EE75815D09BC}"/>
              </a:ext>
            </a:extLst>
          </p:cNvPr>
          <p:cNvSpPr txBox="1"/>
          <p:nvPr/>
        </p:nvSpPr>
        <p:spPr>
          <a:xfrm>
            <a:off x="7738521" y="8804535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13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CF86E5A-34FA-40B2-B8A0-E150288ED5CE}"/>
              </a:ext>
            </a:extLst>
          </p:cNvPr>
          <p:cNvCxnSpPr>
            <a:cxnSpLocks/>
          </p:cNvCxnSpPr>
          <p:nvPr/>
        </p:nvCxnSpPr>
        <p:spPr>
          <a:xfrm flipV="1">
            <a:off x="7949686" y="1370634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21271D4-1305-46C4-BC3C-4A2A5F3DD748}"/>
              </a:ext>
            </a:extLst>
          </p:cNvPr>
          <p:cNvCxnSpPr>
            <a:cxnSpLocks/>
          </p:cNvCxnSpPr>
          <p:nvPr/>
        </p:nvCxnSpPr>
        <p:spPr>
          <a:xfrm>
            <a:off x="7983890" y="12702659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F233EC6-7F1C-4071-882F-D78B2D2BBB8D}"/>
              </a:ext>
            </a:extLst>
          </p:cNvPr>
          <p:cNvCxnSpPr>
            <a:cxnSpLocks/>
          </p:cNvCxnSpPr>
          <p:nvPr/>
        </p:nvCxnSpPr>
        <p:spPr>
          <a:xfrm>
            <a:off x="8452711" y="1110900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B8925B1-0ACB-4EF2-A72F-315FE854CD43}"/>
              </a:ext>
            </a:extLst>
          </p:cNvPr>
          <p:cNvCxnSpPr>
            <a:cxnSpLocks/>
          </p:cNvCxnSpPr>
          <p:nvPr/>
        </p:nvCxnSpPr>
        <p:spPr>
          <a:xfrm>
            <a:off x="6271798" y="1089150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A251E67-3631-4DEC-B88A-D70E8CA35B2E}"/>
              </a:ext>
            </a:extLst>
          </p:cNvPr>
          <p:cNvCxnSpPr>
            <a:cxnSpLocks/>
          </p:cNvCxnSpPr>
          <p:nvPr/>
        </p:nvCxnSpPr>
        <p:spPr>
          <a:xfrm>
            <a:off x="4403551" y="1098463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8AC96599-9687-4D71-BAC8-B553A3BD5A83}"/>
              </a:ext>
            </a:extLst>
          </p:cNvPr>
          <p:cNvCxnSpPr>
            <a:cxnSpLocks/>
          </p:cNvCxnSpPr>
          <p:nvPr/>
        </p:nvCxnSpPr>
        <p:spPr>
          <a:xfrm flipV="1">
            <a:off x="3058292" y="1149174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239A4B9-A839-4638-9A73-BDBCEF2E4E68}"/>
              </a:ext>
            </a:extLst>
          </p:cNvPr>
          <p:cNvCxnSpPr>
            <a:cxnSpLocks/>
          </p:cNvCxnSpPr>
          <p:nvPr/>
        </p:nvCxnSpPr>
        <p:spPr>
          <a:xfrm>
            <a:off x="2240856" y="109386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D8C58CD-0061-4510-9646-4B3CC3E180BE}"/>
              </a:ext>
            </a:extLst>
          </p:cNvPr>
          <p:cNvCxnSpPr>
            <a:cxnSpLocks/>
          </p:cNvCxnSpPr>
          <p:nvPr/>
        </p:nvCxnSpPr>
        <p:spPr>
          <a:xfrm>
            <a:off x="959697" y="9479449"/>
            <a:ext cx="404113" cy="3698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66D5087-CF5B-4B9F-BCAC-F95A58995D88}"/>
              </a:ext>
            </a:extLst>
          </p:cNvPr>
          <p:cNvCxnSpPr>
            <a:cxnSpLocks/>
          </p:cNvCxnSpPr>
          <p:nvPr/>
        </p:nvCxnSpPr>
        <p:spPr>
          <a:xfrm>
            <a:off x="4858181" y="870847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EA94A06-1F54-44EE-8FC9-B7507F961AFB}"/>
              </a:ext>
            </a:extLst>
          </p:cNvPr>
          <p:cNvCxnSpPr>
            <a:cxnSpLocks/>
          </p:cNvCxnSpPr>
          <p:nvPr/>
        </p:nvCxnSpPr>
        <p:spPr>
          <a:xfrm>
            <a:off x="2740663" y="866691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2DD5B84-025E-4151-9240-DAA04CB897DA}"/>
              </a:ext>
            </a:extLst>
          </p:cNvPr>
          <p:cNvCxnSpPr>
            <a:cxnSpLocks/>
          </p:cNvCxnSpPr>
          <p:nvPr/>
        </p:nvCxnSpPr>
        <p:spPr>
          <a:xfrm flipH="1" flipV="1">
            <a:off x="2076869" y="9337791"/>
            <a:ext cx="275595" cy="4441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4C8BF6F4-170B-4C2E-811E-F38BC1D95614}"/>
              </a:ext>
            </a:extLst>
          </p:cNvPr>
          <p:cNvCxnSpPr>
            <a:cxnSpLocks/>
          </p:cNvCxnSpPr>
          <p:nvPr/>
        </p:nvCxnSpPr>
        <p:spPr>
          <a:xfrm flipV="1">
            <a:off x="3904403" y="9384857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4DB6CF02-C61F-4E2A-AD58-C63331ED5663}"/>
              </a:ext>
            </a:extLst>
          </p:cNvPr>
          <p:cNvSpPr/>
          <p:nvPr/>
        </p:nvSpPr>
        <p:spPr>
          <a:xfrm>
            <a:off x="2114180" y="6821733"/>
            <a:ext cx="5713462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2" name="Block Arc 61">
            <a:extLst>
              <a:ext uri="{FF2B5EF4-FFF2-40B4-BE49-F238E27FC236}">
                <a16:creationId xmlns:a16="http://schemas.microsoft.com/office/drawing/2014/main" id="{FA95BF7A-235E-45FA-BBB7-C5C9C9C7CE37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AA004F-8483-4155-9263-2DAB59D13E0F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FC86EDD-0D93-4F01-BD95-BCBC0EDEDDE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2" name="Block Arc 71">
            <a:extLst>
              <a:ext uri="{FF2B5EF4-FFF2-40B4-BE49-F238E27FC236}">
                <a16:creationId xmlns:a16="http://schemas.microsoft.com/office/drawing/2014/main" id="{E01FC1FA-C01C-470C-BC81-3E279D66970F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75" name="Picture 2" descr="Wexham School">
            <a:extLst>
              <a:ext uri="{FF2B5EF4-FFF2-40B4-BE49-F238E27FC236}">
                <a16:creationId xmlns:a16="http://schemas.microsoft.com/office/drawing/2014/main" id="{B75FBEE2-0E77-43AE-93B9-FA0497718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014" y="121305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5D990F5-3AD2-430F-868B-F88DBD697042}"/>
              </a:ext>
            </a:extLst>
          </p:cNvPr>
          <p:cNvCxnSpPr>
            <a:cxnSpLocks/>
          </p:cNvCxnSpPr>
          <p:nvPr/>
        </p:nvCxnSpPr>
        <p:spPr>
          <a:xfrm>
            <a:off x="7902933" y="6602186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13B35182-A632-4383-8A1E-CFA5A95E22A8}"/>
              </a:ext>
            </a:extLst>
          </p:cNvPr>
          <p:cNvCxnSpPr>
            <a:cxnSpLocks/>
          </p:cNvCxnSpPr>
          <p:nvPr/>
        </p:nvCxnSpPr>
        <p:spPr>
          <a:xfrm flipV="1">
            <a:off x="7609203" y="7262669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D8D27AA-D82B-47BF-8BED-BFB8815D258D}"/>
              </a:ext>
            </a:extLst>
          </p:cNvPr>
          <p:cNvCxnSpPr>
            <a:cxnSpLocks/>
          </p:cNvCxnSpPr>
          <p:nvPr/>
        </p:nvCxnSpPr>
        <p:spPr>
          <a:xfrm>
            <a:off x="4778494" y="647105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6D12EADA-5C4E-4098-92DE-9AC9DF9AEF41}"/>
              </a:ext>
            </a:extLst>
          </p:cNvPr>
          <p:cNvCxnSpPr>
            <a:cxnSpLocks/>
          </p:cNvCxnSpPr>
          <p:nvPr/>
        </p:nvCxnSpPr>
        <p:spPr>
          <a:xfrm flipV="1">
            <a:off x="5767946" y="731093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45A8D45-21E8-494B-B020-E6A94EE703ED}"/>
              </a:ext>
            </a:extLst>
          </p:cNvPr>
          <p:cNvCxnSpPr>
            <a:cxnSpLocks/>
          </p:cNvCxnSpPr>
          <p:nvPr/>
        </p:nvCxnSpPr>
        <p:spPr>
          <a:xfrm flipH="1">
            <a:off x="8599022" y="7153769"/>
            <a:ext cx="228824" cy="5854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98D9C17-347D-4835-8041-C7C2F30AA534}"/>
              </a:ext>
            </a:extLst>
          </p:cNvPr>
          <p:cNvCxnSpPr>
            <a:cxnSpLocks/>
          </p:cNvCxnSpPr>
          <p:nvPr/>
        </p:nvCxnSpPr>
        <p:spPr>
          <a:xfrm>
            <a:off x="3019144" y="6624504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575607C-EB96-4DD9-A105-D6D0CBC734C1}"/>
              </a:ext>
            </a:extLst>
          </p:cNvPr>
          <p:cNvCxnSpPr>
            <a:cxnSpLocks/>
          </p:cNvCxnSpPr>
          <p:nvPr/>
        </p:nvCxnSpPr>
        <p:spPr>
          <a:xfrm flipV="1">
            <a:off x="978069" y="6662828"/>
            <a:ext cx="494777" cy="1070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567FD54-5E3F-44A1-94D6-F8D99522EAEF}"/>
              </a:ext>
            </a:extLst>
          </p:cNvPr>
          <p:cNvCxnSpPr>
            <a:cxnSpLocks/>
          </p:cNvCxnSpPr>
          <p:nvPr/>
        </p:nvCxnSpPr>
        <p:spPr>
          <a:xfrm>
            <a:off x="1015743" y="5164978"/>
            <a:ext cx="320332" cy="5435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B2191BFB-50B6-4700-8144-0D0299F8FABF}"/>
              </a:ext>
            </a:extLst>
          </p:cNvPr>
          <p:cNvCxnSpPr>
            <a:cxnSpLocks/>
          </p:cNvCxnSpPr>
          <p:nvPr/>
        </p:nvCxnSpPr>
        <p:spPr>
          <a:xfrm>
            <a:off x="2362119" y="4402801"/>
            <a:ext cx="0" cy="7037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99DEE4A4-5F47-4CA6-A923-580AC3892EDA}"/>
              </a:ext>
            </a:extLst>
          </p:cNvPr>
          <p:cNvCxnSpPr>
            <a:cxnSpLocks/>
          </p:cNvCxnSpPr>
          <p:nvPr/>
        </p:nvCxnSpPr>
        <p:spPr>
          <a:xfrm flipV="1">
            <a:off x="3185211" y="5081444"/>
            <a:ext cx="0" cy="4552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F9AA178-834D-4C89-9D70-C89E1AE911FB}"/>
              </a:ext>
            </a:extLst>
          </p:cNvPr>
          <p:cNvCxnSpPr>
            <a:cxnSpLocks/>
          </p:cNvCxnSpPr>
          <p:nvPr/>
        </p:nvCxnSpPr>
        <p:spPr>
          <a:xfrm>
            <a:off x="4057580" y="435694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2E7192B6-63C0-40A1-B00E-3E1134D6FA27}"/>
              </a:ext>
            </a:extLst>
          </p:cNvPr>
          <p:cNvCxnSpPr>
            <a:cxnSpLocks/>
          </p:cNvCxnSpPr>
          <p:nvPr/>
        </p:nvCxnSpPr>
        <p:spPr>
          <a:xfrm flipV="1">
            <a:off x="5145527" y="505601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10DA1D1A-10B2-40EF-8F9A-0064E0AD49D2}"/>
              </a:ext>
            </a:extLst>
          </p:cNvPr>
          <p:cNvCxnSpPr>
            <a:cxnSpLocks/>
          </p:cNvCxnSpPr>
          <p:nvPr/>
        </p:nvCxnSpPr>
        <p:spPr>
          <a:xfrm>
            <a:off x="5767946" y="435694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E6DBF549-BD7C-4C4E-9C4E-BC118774DC54}"/>
              </a:ext>
            </a:extLst>
          </p:cNvPr>
          <p:cNvCxnSpPr>
            <a:cxnSpLocks/>
          </p:cNvCxnSpPr>
          <p:nvPr/>
        </p:nvCxnSpPr>
        <p:spPr>
          <a:xfrm flipV="1">
            <a:off x="7165579" y="5106517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5B5B48AA-7DD9-411B-941D-7ECE3C9FAFAE}"/>
              </a:ext>
            </a:extLst>
          </p:cNvPr>
          <p:cNvCxnSpPr>
            <a:cxnSpLocks/>
          </p:cNvCxnSpPr>
          <p:nvPr/>
        </p:nvCxnSpPr>
        <p:spPr>
          <a:xfrm flipH="1" flipV="1">
            <a:off x="8446518" y="4481275"/>
            <a:ext cx="244212" cy="4287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17555F63-52A7-4245-BF2A-603E58679BEC}"/>
              </a:ext>
            </a:extLst>
          </p:cNvPr>
          <p:cNvCxnSpPr>
            <a:cxnSpLocks/>
          </p:cNvCxnSpPr>
          <p:nvPr/>
        </p:nvCxnSpPr>
        <p:spPr>
          <a:xfrm flipH="1">
            <a:off x="8153077" y="2593319"/>
            <a:ext cx="414137" cy="2852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0CA007E-3B9F-4039-97C8-D5E7F25767F3}"/>
              </a:ext>
            </a:extLst>
          </p:cNvPr>
          <p:cNvCxnSpPr>
            <a:cxnSpLocks/>
          </p:cNvCxnSpPr>
          <p:nvPr/>
        </p:nvCxnSpPr>
        <p:spPr>
          <a:xfrm>
            <a:off x="7403844" y="2093306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EEAACA5-0465-4F13-A7A2-1A3ACD86647B}"/>
              </a:ext>
            </a:extLst>
          </p:cNvPr>
          <p:cNvCxnSpPr>
            <a:cxnSpLocks/>
          </p:cNvCxnSpPr>
          <p:nvPr/>
        </p:nvCxnSpPr>
        <p:spPr>
          <a:xfrm flipV="1">
            <a:off x="6523665" y="286172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904C8D5-6D21-4A52-A578-209FB59C655F}"/>
              </a:ext>
            </a:extLst>
          </p:cNvPr>
          <p:cNvCxnSpPr>
            <a:cxnSpLocks/>
          </p:cNvCxnSpPr>
          <p:nvPr/>
        </p:nvCxnSpPr>
        <p:spPr>
          <a:xfrm>
            <a:off x="5697329" y="22270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2CE1B96A-9C3C-4EA8-8F7D-55AEAFA8547D}"/>
              </a:ext>
            </a:extLst>
          </p:cNvPr>
          <p:cNvCxnSpPr>
            <a:cxnSpLocks/>
          </p:cNvCxnSpPr>
          <p:nvPr/>
        </p:nvCxnSpPr>
        <p:spPr>
          <a:xfrm>
            <a:off x="3794687" y="224791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3A57C7AA-7A21-419D-AC1E-7BA433BA20A8}"/>
              </a:ext>
            </a:extLst>
          </p:cNvPr>
          <p:cNvCxnSpPr>
            <a:cxnSpLocks/>
          </p:cNvCxnSpPr>
          <p:nvPr/>
        </p:nvCxnSpPr>
        <p:spPr>
          <a:xfrm flipV="1">
            <a:off x="4336558" y="2992117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4E996DB-40C5-46E1-B0D4-5DE261A872FF}"/>
              </a:ext>
            </a:extLst>
          </p:cNvPr>
          <p:cNvCxnSpPr>
            <a:cxnSpLocks/>
          </p:cNvCxnSpPr>
          <p:nvPr/>
        </p:nvCxnSpPr>
        <p:spPr>
          <a:xfrm flipV="1">
            <a:off x="2370083" y="2936510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96EBB4F6-5BF7-49CB-8223-B78EFE2FEAD6}"/>
              </a:ext>
            </a:extLst>
          </p:cNvPr>
          <p:cNvCxnSpPr>
            <a:cxnSpLocks/>
          </p:cNvCxnSpPr>
          <p:nvPr/>
        </p:nvCxnSpPr>
        <p:spPr>
          <a:xfrm flipV="1">
            <a:off x="902148" y="2646427"/>
            <a:ext cx="445384" cy="5243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107D5FC3-1993-4323-9FCD-6A2EBE940055}"/>
              </a:ext>
            </a:extLst>
          </p:cNvPr>
          <p:cNvCxnSpPr>
            <a:cxnSpLocks/>
          </p:cNvCxnSpPr>
          <p:nvPr/>
        </p:nvCxnSpPr>
        <p:spPr>
          <a:xfrm>
            <a:off x="1160047" y="537216"/>
            <a:ext cx="467324" cy="1272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Picture 64" descr="question mark Icon 3204392">
            <a:extLst>
              <a:ext uri="{FF2B5EF4-FFF2-40B4-BE49-F238E27FC236}">
                <a16:creationId xmlns:a16="http://schemas.microsoft.com/office/drawing/2014/main" id="{F8A38C47-C40E-4E06-BA52-C05FEFC3B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49" y="331405"/>
            <a:ext cx="586775" cy="58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4A41A636-CAE8-4DF7-B3F8-2B7A5D716368}"/>
              </a:ext>
            </a:extLst>
          </p:cNvPr>
          <p:cNvSpPr txBox="1"/>
          <p:nvPr/>
        </p:nvSpPr>
        <p:spPr>
          <a:xfrm>
            <a:off x="7702973" y="8774932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08D164B7-F4DD-4D38-B41D-0D7B69567283}"/>
              </a:ext>
            </a:extLst>
          </p:cNvPr>
          <p:cNvCxnSpPr>
            <a:cxnSpLocks/>
          </p:cNvCxnSpPr>
          <p:nvPr/>
        </p:nvCxnSpPr>
        <p:spPr>
          <a:xfrm>
            <a:off x="952327" y="11235746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7CD71E63-FE17-44D7-A4B7-6FA4478CDE37}"/>
              </a:ext>
            </a:extLst>
          </p:cNvPr>
          <p:cNvCxnSpPr>
            <a:cxnSpLocks/>
          </p:cNvCxnSpPr>
          <p:nvPr/>
        </p:nvCxnSpPr>
        <p:spPr>
          <a:xfrm flipV="1">
            <a:off x="4972192" y="11537752"/>
            <a:ext cx="15998" cy="5346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E466F38B-10EC-46EF-A4FB-9EB6CDA64526}"/>
              </a:ext>
            </a:extLst>
          </p:cNvPr>
          <p:cNvSpPr txBox="1"/>
          <p:nvPr/>
        </p:nvSpPr>
        <p:spPr>
          <a:xfrm>
            <a:off x="5735115" y="16651607"/>
            <a:ext cx="1968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Entrepreneurs and Leaders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2A92135-FA44-4F78-B1FE-1372219FE8D4}"/>
              </a:ext>
            </a:extLst>
          </p:cNvPr>
          <p:cNvSpPr txBox="1"/>
          <p:nvPr/>
        </p:nvSpPr>
        <p:spPr>
          <a:xfrm>
            <a:off x="5501731" y="14957247"/>
            <a:ext cx="10538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Raising Finance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9184E1A-98C2-44F0-8CB3-FE5D48A373E0}"/>
              </a:ext>
            </a:extLst>
          </p:cNvPr>
          <p:cNvSpPr txBox="1"/>
          <p:nvPr/>
        </p:nvSpPr>
        <p:spPr>
          <a:xfrm>
            <a:off x="3622316" y="16651607"/>
            <a:ext cx="16012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Business objectives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02BA82B-9269-4961-AA9C-945C9D4A58A9}"/>
              </a:ext>
            </a:extLst>
          </p:cNvPr>
          <p:cNvSpPr txBox="1"/>
          <p:nvPr/>
        </p:nvSpPr>
        <p:spPr>
          <a:xfrm>
            <a:off x="3744120" y="14847861"/>
            <a:ext cx="12186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Liability and finance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9E94D241-BAD6-46F4-8199-3D9B80795081}"/>
              </a:ext>
            </a:extLst>
          </p:cNvPr>
          <p:cNvSpPr txBox="1"/>
          <p:nvPr/>
        </p:nvSpPr>
        <p:spPr>
          <a:xfrm>
            <a:off x="1900743" y="16737907"/>
            <a:ext cx="19538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Forms of Business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07CBBC59-7DC0-44F8-B979-A59DB64D6C64}"/>
              </a:ext>
            </a:extLst>
          </p:cNvPr>
          <p:cNvSpPr txBox="1"/>
          <p:nvPr/>
        </p:nvSpPr>
        <p:spPr>
          <a:xfrm>
            <a:off x="1784293" y="15014992"/>
            <a:ext cx="13724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Planning and cash flow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DDD2CEB-6BEF-4D08-A683-4395E0C1EDFF}"/>
              </a:ext>
            </a:extLst>
          </p:cNvPr>
          <p:cNvSpPr txBox="1"/>
          <p:nvPr/>
        </p:nvSpPr>
        <p:spPr>
          <a:xfrm>
            <a:off x="196447" y="15692974"/>
            <a:ext cx="11624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choices    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E3445B60-814B-420A-9744-5C447E47DCD5}"/>
              </a:ext>
            </a:extLst>
          </p:cNvPr>
          <p:cNvSpPr txBox="1"/>
          <p:nvPr/>
        </p:nvSpPr>
        <p:spPr>
          <a:xfrm>
            <a:off x="110212" y="14555238"/>
            <a:ext cx="813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Demand and supply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2128811B-648F-410B-BE9D-57A52D65CC16}"/>
              </a:ext>
            </a:extLst>
          </p:cNvPr>
          <p:cNvSpPr txBox="1"/>
          <p:nvPr/>
        </p:nvSpPr>
        <p:spPr>
          <a:xfrm>
            <a:off x="1531340" y="14513831"/>
            <a:ext cx="10567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Sales forecasting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B34E9FED-D849-4247-AE79-CE48C4047310}"/>
              </a:ext>
            </a:extLst>
          </p:cNvPr>
          <p:cNvSpPr txBox="1"/>
          <p:nvPr/>
        </p:nvSpPr>
        <p:spPr>
          <a:xfrm>
            <a:off x="1318208" y="12816338"/>
            <a:ext cx="210894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Price elasticity of demand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EC22AD1F-27B5-4533-83E4-08B5ECF01ECF}"/>
              </a:ext>
            </a:extLst>
          </p:cNvPr>
          <p:cNvSpPr txBox="1"/>
          <p:nvPr/>
        </p:nvSpPr>
        <p:spPr>
          <a:xfrm>
            <a:off x="2432519" y="14191878"/>
            <a:ext cx="12634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Sales, revenue, costs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666F9A2D-0AE9-4FCF-AFD1-94DD5425FE71}"/>
              </a:ext>
            </a:extLst>
          </p:cNvPr>
          <p:cNvSpPr txBox="1"/>
          <p:nvPr/>
        </p:nvSpPr>
        <p:spPr>
          <a:xfrm>
            <a:off x="3124279" y="12842644"/>
            <a:ext cx="167866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Income elasticity of demand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5CA29637-27DB-43E1-AE4E-BC6699FCD863}"/>
              </a:ext>
            </a:extLst>
          </p:cNvPr>
          <p:cNvSpPr txBox="1"/>
          <p:nvPr/>
        </p:nvSpPr>
        <p:spPr>
          <a:xfrm>
            <a:off x="4227781" y="14307714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Break even analysis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98BF2795-185C-436B-ACEA-E58867B2B280}"/>
              </a:ext>
            </a:extLst>
          </p:cNvPr>
          <p:cNvSpPr txBox="1"/>
          <p:nvPr/>
        </p:nvSpPr>
        <p:spPr>
          <a:xfrm>
            <a:off x="4876948" y="12848038"/>
            <a:ext cx="167866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Introduction to marketing     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75DE384-B3A1-45EA-9AAD-9C0142BA9FC2}"/>
              </a:ext>
            </a:extLst>
          </p:cNvPr>
          <p:cNvSpPr txBox="1"/>
          <p:nvPr/>
        </p:nvSpPr>
        <p:spPr>
          <a:xfrm>
            <a:off x="5655141" y="14321283"/>
            <a:ext cx="6078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Budgets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39B58B2C-F756-4B67-BDE3-98E6F226F5A3}"/>
              </a:ext>
            </a:extLst>
          </p:cNvPr>
          <p:cNvSpPr txBox="1"/>
          <p:nvPr/>
        </p:nvSpPr>
        <p:spPr>
          <a:xfrm>
            <a:off x="6352881" y="12964845"/>
            <a:ext cx="1279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Market research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E883E033-D520-487B-8845-D8E3444D1D48}"/>
              </a:ext>
            </a:extLst>
          </p:cNvPr>
          <p:cNvSpPr txBox="1"/>
          <p:nvPr/>
        </p:nvSpPr>
        <p:spPr>
          <a:xfrm>
            <a:off x="7165579" y="14307714"/>
            <a:ext cx="16562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Profit and profitability ratios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2737BEF7-D470-49A0-B048-995D51F82798}"/>
              </a:ext>
            </a:extLst>
          </p:cNvPr>
          <p:cNvSpPr txBox="1"/>
          <p:nvPr/>
        </p:nvSpPr>
        <p:spPr>
          <a:xfrm>
            <a:off x="6834741" y="12579550"/>
            <a:ext cx="11705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Market positioning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DA9A3A5E-03CA-4276-A511-894CD30E0CBD}"/>
              </a:ext>
            </a:extLst>
          </p:cNvPr>
          <p:cNvSpPr txBox="1"/>
          <p:nvPr/>
        </p:nvSpPr>
        <p:spPr>
          <a:xfrm>
            <a:off x="7968371" y="10802509"/>
            <a:ext cx="16241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Liquidity and liquidity ratios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6A13A0A9-CAE4-4DCA-A002-2B89EE0FD62F}"/>
              </a:ext>
            </a:extLst>
          </p:cNvPr>
          <p:cNvSpPr txBox="1"/>
          <p:nvPr/>
        </p:nvSpPr>
        <p:spPr>
          <a:xfrm>
            <a:off x="5767946" y="10624719"/>
            <a:ext cx="12543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Business failure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DB6C27B9-BC22-4CC6-9556-6AD16FACAD0E}"/>
              </a:ext>
            </a:extLst>
          </p:cNvPr>
          <p:cNvSpPr txBox="1"/>
          <p:nvPr/>
        </p:nvSpPr>
        <p:spPr>
          <a:xfrm>
            <a:off x="4322061" y="12104978"/>
            <a:ext cx="24853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Product life cycle and portfolio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76024BDC-6DC7-4CCB-A8D2-84A87E18763E}"/>
              </a:ext>
            </a:extLst>
          </p:cNvPr>
          <p:cNvSpPr txBox="1"/>
          <p:nvPr/>
        </p:nvSpPr>
        <p:spPr>
          <a:xfrm rot="10800000" flipV="1">
            <a:off x="3473160" y="10815271"/>
            <a:ext cx="24161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Production, productivity, efficiency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E514B8B7-A39D-468F-87F8-C4E4F0BC13B9}"/>
              </a:ext>
            </a:extLst>
          </p:cNvPr>
          <p:cNvSpPr txBox="1"/>
          <p:nvPr/>
        </p:nvSpPr>
        <p:spPr>
          <a:xfrm>
            <a:off x="2467580" y="12032262"/>
            <a:ext cx="18544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Marketing Strategy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D670BA78-7AA5-413D-95D2-EE31DF93E220}"/>
              </a:ext>
            </a:extLst>
          </p:cNvPr>
          <p:cNvSpPr txBox="1"/>
          <p:nvPr/>
        </p:nvSpPr>
        <p:spPr>
          <a:xfrm>
            <a:off x="265543" y="11032458"/>
            <a:ext cx="895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Managing People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F4AA4698-CC31-4F30-9508-66004E569A77}"/>
              </a:ext>
            </a:extLst>
          </p:cNvPr>
          <p:cNvSpPr txBox="1"/>
          <p:nvPr/>
        </p:nvSpPr>
        <p:spPr>
          <a:xfrm>
            <a:off x="118669" y="8937680"/>
            <a:ext cx="950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Recruitment and selection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E1A0EE11-FB00-411B-A53D-9CC560A4E69A}"/>
              </a:ext>
            </a:extLst>
          </p:cNvPr>
          <p:cNvSpPr txBox="1"/>
          <p:nvPr/>
        </p:nvSpPr>
        <p:spPr>
          <a:xfrm>
            <a:off x="1671984" y="10602799"/>
            <a:ext cx="18011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Capacity utilisation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A7427A67-280E-432E-931D-AF76EADFDFFA}"/>
              </a:ext>
            </a:extLst>
          </p:cNvPr>
          <p:cNvSpPr txBox="1"/>
          <p:nvPr/>
        </p:nvSpPr>
        <p:spPr>
          <a:xfrm>
            <a:off x="2070560" y="8393828"/>
            <a:ext cx="130676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Organisational design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45A71688-7EA7-4DF2-A5D6-D6074A97BD3D}"/>
              </a:ext>
            </a:extLst>
          </p:cNvPr>
          <p:cNvSpPr txBox="1"/>
          <p:nvPr/>
        </p:nvSpPr>
        <p:spPr>
          <a:xfrm>
            <a:off x="3287736" y="9855372"/>
            <a:ext cx="12811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Quality management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4F8E7A7E-4B7C-402F-BA74-A08CE6C9B863}"/>
              </a:ext>
            </a:extLst>
          </p:cNvPr>
          <p:cNvSpPr txBox="1"/>
          <p:nvPr/>
        </p:nvSpPr>
        <p:spPr>
          <a:xfrm>
            <a:off x="3904403" y="8471226"/>
            <a:ext cx="21085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Motivation theory and practice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030FDC84-4780-4B46-917C-8A6A971B2DB3}"/>
              </a:ext>
            </a:extLst>
          </p:cNvPr>
          <p:cNvSpPr txBox="1"/>
          <p:nvPr/>
        </p:nvSpPr>
        <p:spPr>
          <a:xfrm>
            <a:off x="5617404" y="9851037"/>
            <a:ext cx="22293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Economy, legislation and competition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8F0E5C65-DEF9-4ACD-972A-A2A96BD84F97}"/>
              </a:ext>
            </a:extLst>
          </p:cNvPr>
          <p:cNvSpPr txBox="1"/>
          <p:nvPr/>
        </p:nvSpPr>
        <p:spPr>
          <a:xfrm>
            <a:off x="7383114" y="6390382"/>
            <a:ext cx="17988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International trade and growth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E1002276-DBF2-40EF-94B1-B3A211267556}"/>
              </a:ext>
            </a:extLst>
          </p:cNvPr>
          <p:cNvSpPr txBox="1"/>
          <p:nvPr/>
        </p:nvSpPr>
        <p:spPr>
          <a:xfrm>
            <a:off x="5560629" y="6337879"/>
            <a:ext cx="1810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000" dirty="0"/>
          </a:p>
          <a:p>
            <a:r>
              <a:rPr lang="en-GB" sz="1000" dirty="0"/>
              <a:t>Factors increasing globalisation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AF1F99CA-22A4-441C-B2B9-D7403987F103}"/>
              </a:ext>
            </a:extLst>
          </p:cNvPr>
          <p:cNvSpPr txBox="1"/>
          <p:nvPr/>
        </p:nvSpPr>
        <p:spPr>
          <a:xfrm flipH="1">
            <a:off x="6766728" y="8145917"/>
            <a:ext cx="14899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Critical Path Analysis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1EFED78E-F1EB-4555-A0F3-2DD81CEA58B1}"/>
              </a:ext>
            </a:extLst>
          </p:cNvPr>
          <p:cNvSpPr txBox="1"/>
          <p:nvPr/>
        </p:nvSpPr>
        <p:spPr>
          <a:xfrm>
            <a:off x="3895283" y="6190849"/>
            <a:ext cx="17652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Protectionism and Trade Blocs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9559F7F1-542F-4CB1-88B9-E92C6E995A59}"/>
              </a:ext>
            </a:extLst>
          </p:cNvPr>
          <p:cNvSpPr txBox="1"/>
          <p:nvPr/>
        </p:nvSpPr>
        <p:spPr>
          <a:xfrm>
            <a:off x="5339660" y="7824601"/>
            <a:ext cx="10406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Decision Trees</a:t>
            </a: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6291F6C2-5DF7-4B7C-BEE4-90A523FC01D5}"/>
              </a:ext>
            </a:extLst>
          </p:cNvPr>
          <p:cNvCxnSpPr>
            <a:cxnSpLocks/>
          </p:cNvCxnSpPr>
          <p:nvPr/>
        </p:nvCxnSpPr>
        <p:spPr>
          <a:xfrm flipV="1">
            <a:off x="6943270" y="885714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00B51907-C0E9-498C-B2D0-2872E436047D}"/>
              </a:ext>
            </a:extLst>
          </p:cNvPr>
          <p:cNvCxnSpPr>
            <a:cxnSpLocks/>
          </p:cNvCxnSpPr>
          <p:nvPr/>
        </p:nvCxnSpPr>
        <p:spPr>
          <a:xfrm>
            <a:off x="7511449" y="11329664"/>
            <a:ext cx="0" cy="7427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563FAB2D-7DDE-43A3-90CF-BEC6A374319B}"/>
              </a:ext>
            </a:extLst>
          </p:cNvPr>
          <p:cNvCxnSpPr>
            <a:cxnSpLocks/>
          </p:cNvCxnSpPr>
          <p:nvPr/>
        </p:nvCxnSpPr>
        <p:spPr>
          <a:xfrm flipH="1" flipV="1">
            <a:off x="1153208" y="13566088"/>
            <a:ext cx="154049" cy="4228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21CD2A7B-A528-4F12-A3DF-849FE3DEA17B}"/>
              </a:ext>
            </a:extLst>
          </p:cNvPr>
          <p:cNvSpPr txBox="1"/>
          <p:nvPr/>
        </p:nvSpPr>
        <p:spPr>
          <a:xfrm>
            <a:off x="679330" y="13325911"/>
            <a:ext cx="10309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Equilibrium        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6091026-8800-43DF-BDFB-E21026AAFA0A}"/>
              </a:ext>
            </a:extLst>
          </p:cNvPr>
          <p:cNvSpPr txBox="1"/>
          <p:nvPr/>
        </p:nvSpPr>
        <p:spPr>
          <a:xfrm>
            <a:off x="7085116" y="12104979"/>
            <a:ext cx="12633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Marketing mix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D9510D-9EA9-439A-BA22-339A358EF580}"/>
              </a:ext>
            </a:extLst>
          </p:cNvPr>
          <p:cNvSpPr txBox="1"/>
          <p:nvPr/>
        </p:nvSpPr>
        <p:spPr>
          <a:xfrm>
            <a:off x="6540002" y="8534263"/>
            <a:ext cx="10484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Leadership</a:t>
            </a:r>
          </a:p>
        </p:txBody>
      </p: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93A40172-27C1-4EE7-9D14-B3CFEDF29F89}"/>
              </a:ext>
            </a:extLst>
          </p:cNvPr>
          <p:cNvCxnSpPr>
            <a:cxnSpLocks/>
          </p:cNvCxnSpPr>
          <p:nvPr/>
        </p:nvCxnSpPr>
        <p:spPr>
          <a:xfrm flipV="1">
            <a:off x="6509294" y="9337790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BD534601-0D00-48B7-89E5-F5E1D9AF6715}"/>
              </a:ext>
            </a:extLst>
          </p:cNvPr>
          <p:cNvSpPr txBox="1"/>
          <p:nvPr/>
        </p:nvSpPr>
        <p:spPr>
          <a:xfrm>
            <a:off x="2044263" y="9801561"/>
            <a:ext cx="8691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Stock control</a:t>
            </a:r>
          </a:p>
        </p:txBody>
      </p: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E9F2AEAC-D0F0-4E23-8E92-2926FC954F67}"/>
              </a:ext>
            </a:extLst>
          </p:cNvPr>
          <p:cNvCxnSpPr>
            <a:cxnSpLocks/>
          </p:cNvCxnSpPr>
          <p:nvPr/>
        </p:nvCxnSpPr>
        <p:spPr>
          <a:xfrm>
            <a:off x="669591" y="1494650"/>
            <a:ext cx="445384" cy="2184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3026857A-37F4-4F48-921B-AFE7207E7273}"/>
              </a:ext>
            </a:extLst>
          </p:cNvPr>
          <p:cNvCxnSpPr>
            <a:cxnSpLocks/>
          </p:cNvCxnSpPr>
          <p:nvPr/>
        </p:nvCxnSpPr>
        <p:spPr>
          <a:xfrm flipV="1">
            <a:off x="3842664" y="7174807"/>
            <a:ext cx="3510" cy="4921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4FF23D7A-AE99-4D49-98D3-A6EED8993D62}"/>
              </a:ext>
            </a:extLst>
          </p:cNvPr>
          <p:cNvCxnSpPr>
            <a:cxnSpLocks/>
          </p:cNvCxnSpPr>
          <p:nvPr/>
        </p:nvCxnSpPr>
        <p:spPr>
          <a:xfrm flipV="1">
            <a:off x="1834769" y="7215008"/>
            <a:ext cx="503325" cy="4629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546C7E48-DF8B-4DA0-A13F-F8F9B8227C2D}"/>
              </a:ext>
            </a:extLst>
          </p:cNvPr>
          <p:cNvCxnSpPr>
            <a:cxnSpLocks/>
          </p:cNvCxnSpPr>
          <p:nvPr/>
        </p:nvCxnSpPr>
        <p:spPr>
          <a:xfrm flipV="1">
            <a:off x="7925758" y="3667905"/>
            <a:ext cx="422678" cy="201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36A17040-0984-435F-8C7A-75DFD2F0CEED}"/>
              </a:ext>
            </a:extLst>
          </p:cNvPr>
          <p:cNvCxnSpPr>
            <a:cxnSpLocks/>
          </p:cNvCxnSpPr>
          <p:nvPr/>
        </p:nvCxnSpPr>
        <p:spPr>
          <a:xfrm>
            <a:off x="8116078" y="8272759"/>
            <a:ext cx="531393" cy="17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45111C61-ED07-4726-87BC-9AC8037DF9CE}"/>
              </a:ext>
            </a:extLst>
          </p:cNvPr>
          <p:cNvCxnSpPr>
            <a:cxnSpLocks/>
          </p:cNvCxnSpPr>
          <p:nvPr/>
        </p:nvCxnSpPr>
        <p:spPr>
          <a:xfrm>
            <a:off x="7367799" y="4412819"/>
            <a:ext cx="0" cy="3591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7410A26F-5C75-49E7-9021-D889D9724346}"/>
              </a:ext>
            </a:extLst>
          </p:cNvPr>
          <p:cNvSpPr txBox="1"/>
          <p:nvPr/>
        </p:nvSpPr>
        <p:spPr>
          <a:xfrm>
            <a:off x="3067619" y="7787856"/>
            <a:ext cx="17283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Quantitative sales forecasting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3D7391B1-8B90-46F6-A12B-4B8C679C9CA5}"/>
              </a:ext>
            </a:extLst>
          </p:cNvPr>
          <p:cNvSpPr txBox="1"/>
          <p:nvPr/>
        </p:nvSpPr>
        <p:spPr>
          <a:xfrm>
            <a:off x="6854404" y="7731943"/>
            <a:ext cx="12747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Investment appraisal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A5CEE96B-95B2-402F-9C0C-5237401E1739}"/>
              </a:ext>
            </a:extLst>
          </p:cNvPr>
          <p:cNvSpPr txBox="1"/>
          <p:nvPr/>
        </p:nvSpPr>
        <p:spPr>
          <a:xfrm>
            <a:off x="626975" y="7744129"/>
            <a:ext cx="20425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Corporate objectives and Strategies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7D9D5D99-65F5-4641-93CE-D9B7E39386F8}"/>
              </a:ext>
            </a:extLst>
          </p:cNvPr>
          <p:cNvSpPr txBox="1"/>
          <p:nvPr/>
        </p:nvSpPr>
        <p:spPr>
          <a:xfrm>
            <a:off x="87732" y="6624504"/>
            <a:ext cx="938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SWOT analysis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722B47BE-86B7-48EA-97D3-F4175544C480}"/>
              </a:ext>
            </a:extLst>
          </p:cNvPr>
          <p:cNvSpPr txBox="1"/>
          <p:nvPr/>
        </p:nvSpPr>
        <p:spPr>
          <a:xfrm>
            <a:off x="242827" y="4895078"/>
            <a:ext cx="11721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External influences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25967834-C162-475A-8569-C6F72CFE72EE}"/>
              </a:ext>
            </a:extLst>
          </p:cNvPr>
          <p:cNvSpPr txBox="1"/>
          <p:nvPr/>
        </p:nvSpPr>
        <p:spPr>
          <a:xfrm>
            <a:off x="1596672" y="4115461"/>
            <a:ext cx="15247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Competitive environment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6BA7CCEB-9E98-4DE7-97AC-3922BDC71DF0}"/>
              </a:ext>
            </a:extLst>
          </p:cNvPr>
          <p:cNvSpPr txBox="1"/>
          <p:nvPr/>
        </p:nvSpPr>
        <p:spPr>
          <a:xfrm>
            <a:off x="3539509" y="4115461"/>
            <a:ext cx="10550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Growth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DA882EF4-8BD3-47D6-8DF0-51298E329293}"/>
              </a:ext>
            </a:extLst>
          </p:cNvPr>
          <p:cNvSpPr txBox="1"/>
          <p:nvPr/>
        </p:nvSpPr>
        <p:spPr>
          <a:xfrm>
            <a:off x="5081573" y="4059565"/>
            <a:ext cx="14895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Reasons for staying small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046437E5-BFA0-414B-AB7D-B43687183606}"/>
              </a:ext>
            </a:extLst>
          </p:cNvPr>
          <p:cNvSpPr txBox="1"/>
          <p:nvPr/>
        </p:nvSpPr>
        <p:spPr>
          <a:xfrm flipH="1">
            <a:off x="6992465" y="3883595"/>
            <a:ext cx="17404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Corporate Influences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F82DDD7E-A10F-4F0D-839D-F10DEB06F6E1}"/>
              </a:ext>
            </a:extLst>
          </p:cNvPr>
          <p:cNvSpPr txBox="1"/>
          <p:nvPr/>
        </p:nvSpPr>
        <p:spPr>
          <a:xfrm>
            <a:off x="6014680" y="3395484"/>
            <a:ext cx="11128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Corporate culture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C62ACBA0-060F-4054-AEE0-79163D9696D3}"/>
              </a:ext>
            </a:extLst>
          </p:cNvPr>
          <p:cNvSpPr txBox="1"/>
          <p:nvPr/>
        </p:nvSpPr>
        <p:spPr>
          <a:xfrm>
            <a:off x="3473159" y="3472762"/>
            <a:ext cx="17107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Shareholders vs Stakeholders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C527B3EC-DB59-4F11-9D6B-13AF72E11074}"/>
              </a:ext>
            </a:extLst>
          </p:cNvPr>
          <p:cNvSpPr txBox="1"/>
          <p:nvPr/>
        </p:nvSpPr>
        <p:spPr>
          <a:xfrm>
            <a:off x="1848647" y="3479445"/>
            <a:ext cx="96853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ethics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8049A783-CCF8-488A-B48D-F09318C36DD7}"/>
              </a:ext>
            </a:extLst>
          </p:cNvPr>
          <p:cNvSpPr txBox="1"/>
          <p:nvPr/>
        </p:nvSpPr>
        <p:spPr>
          <a:xfrm>
            <a:off x="42987" y="3189691"/>
            <a:ext cx="24385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Financial statements and ratio analysis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6FCAF874-830F-4F56-B20D-7E700959DABE}"/>
              </a:ext>
            </a:extLst>
          </p:cNvPr>
          <p:cNvSpPr txBox="1"/>
          <p:nvPr/>
        </p:nvSpPr>
        <p:spPr>
          <a:xfrm>
            <a:off x="79794" y="1289706"/>
            <a:ext cx="8383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Human resources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92B60703-1DEC-4A13-B8B0-037C710022A6}"/>
              </a:ext>
            </a:extLst>
          </p:cNvPr>
          <p:cNvSpPr txBox="1"/>
          <p:nvPr/>
        </p:nvSpPr>
        <p:spPr>
          <a:xfrm>
            <a:off x="-49748" y="227783"/>
            <a:ext cx="24657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Change management and scenario planning</a:t>
            </a:r>
          </a:p>
        </p:txBody>
      </p: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EDD72DD8-67D2-420F-9D87-CB89894A4D1F}"/>
              </a:ext>
            </a:extLst>
          </p:cNvPr>
          <p:cNvCxnSpPr>
            <a:cxnSpLocks/>
          </p:cNvCxnSpPr>
          <p:nvPr/>
        </p:nvCxnSpPr>
        <p:spPr>
          <a:xfrm>
            <a:off x="6499315" y="6678609"/>
            <a:ext cx="15603" cy="5504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406E8255-CF39-4E3D-8C5D-D0B52A0EF030}"/>
              </a:ext>
            </a:extLst>
          </p:cNvPr>
          <p:cNvCxnSpPr>
            <a:cxnSpLocks/>
          </p:cNvCxnSpPr>
          <p:nvPr/>
        </p:nvCxnSpPr>
        <p:spPr>
          <a:xfrm flipV="1">
            <a:off x="1324677" y="6078979"/>
            <a:ext cx="523970" cy="4635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2B1E5E37-D34F-4EC5-9A0B-78A7C9AE6FE7}"/>
              </a:ext>
            </a:extLst>
          </p:cNvPr>
          <p:cNvCxnSpPr>
            <a:cxnSpLocks/>
          </p:cNvCxnSpPr>
          <p:nvPr/>
        </p:nvCxnSpPr>
        <p:spPr>
          <a:xfrm flipV="1">
            <a:off x="1341865" y="1933170"/>
            <a:ext cx="506782" cy="428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183">
            <a:extLst>
              <a:ext uri="{FF2B5EF4-FFF2-40B4-BE49-F238E27FC236}">
                <a16:creationId xmlns:a16="http://schemas.microsoft.com/office/drawing/2014/main" id="{E5A2CDB7-6D81-4B42-836D-A07A2B5D050A}"/>
              </a:ext>
            </a:extLst>
          </p:cNvPr>
          <p:cNvSpPr txBox="1"/>
          <p:nvPr/>
        </p:nvSpPr>
        <p:spPr>
          <a:xfrm>
            <a:off x="8455965" y="6907022"/>
            <a:ext cx="1220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Growing economies</a:t>
            </a:r>
          </a:p>
          <a:p>
            <a:endParaRPr lang="en-GB" sz="1000" dirty="0"/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09D65049-4C03-444C-8318-6F50028E2371}"/>
              </a:ext>
            </a:extLst>
          </p:cNvPr>
          <p:cNvSpPr txBox="1"/>
          <p:nvPr/>
        </p:nvSpPr>
        <p:spPr>
          <a:xfrm>
            <a:off x="2286670" y="6426263"/>
            <a:ext cx="14574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Prompts for global trade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135BBDB1-2F50-472D-83A1-E5AFECE28316}"/>
              </a:ext>
            </a:extLst>
          </p:cNvPr>
          <p:cNvSpPr txBox="1"/>
          <p:nvPr/>
        </p:nvSpPr>
        <p:spPr>
          <a:xfrm>
            <a:off x="1859951" y="5974805"/>
            <a:ext cx="127791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Countries as markets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983C3387-4F5F-4CD2-A994-08404383432D}"/>
              </a:ext>
            </a:extLst>
          </p:cNvPr>
          <p:cNvSpPr txBox="1"/>
          <p:nvPr/>
        </p:nvSpPr>
        <p:spPr>
          <a:xfrm>
            <a:off x="2193219" y="5508391"/>
            <a:ext cx="19271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Countries as production locations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75C81041-4764-4A18-8CCA-31C49FB8A3A2}"/>
              </a:ext>
            </a:extLst>
          </p:cNvPr>
          <p:cNvSpPr txBox="1"/>
          <p:nvPr/>
        </p:nvSpPr>
        <p:spPr>
          <a:xfrm>
            <a:off x="4376357" y="5578683"/>
            <a:ext cx="17524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Global mergers/joint ventures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EAF0774B-222B-4BF8-B24F-B9959403462F}"/>
              </a:ext>
            </a:extLst>
          </p:cNvPr>
          <p:cNvSpPr txBox="1"/>
          <p:nvPr/>
        </p:nvSpPr>
        <p:spPr>
          <a:xfrm>
            <a:off x="6457810" y="5558097"/>
            <a:ext cx="13997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Global competitiveness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E7C3B052-019F-46D5-AABA-180067665694}"/>
              </a:ext>
            </a:extLst>
          </p:cNvPr>
          <p:cNvSpPr txBox="1"/>
          <p:nvPr/>
        </p:nvSpPr>
        <p:spPr>
          <a:xfrm>
            <a:off x="8544048" y="4895078"/>
            <a:ext cx="1294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Global marketing</a:t>
            </a:r>
          </a:p>
          <a:p>
            <a:r>
              <a:rPr lang="en-GB" sz="1000" dirty="0"/>
              <a:t>And niche markets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DC53A7AE-A933-4F36-86B1-C70130944ACF}"/>
              </a:ext>
            </a:extLst>
          </p:cNvPr>
          <p:cNvSpPr txBox="1"/>
          <p:nvPr/>
        </p:nvSpPr>
        <p:spPr>
          <a:xfrm>
            <a:off x="8186168" y="2186938"/>
            <a:ext cx="15263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Cultural and social factors</a:t>
            </a:r>
          </a:p>
          <a:p>
            <a:r>
              <a:rPr lang="en-GB" sz="1000" dirty="0"/>
              <a:t>In global marketing 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93D2C85A-D182-4BF5-ADBE-02685A76121D}"/>
              </a:ext>
            </a:extLst>
          </p:cNvPr>
          <p:cNvSpPr txBox="1"/>
          <p:nvPr/>
        </p:nvSpPr>
        <p:spPr>
          <a:xfrm>
            <a:off x="6612722" y="1827342"/>
            <a:ext cx="14334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MNCs and their impacts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1A14C201-A4AA-4D5E-9089-119E6D458643}"/>
              </a:ext>
            </a:extLst>
          </p:cNvPr>
          <p:cNvSpPr txBox="1"/>
          <p:nvPr/>
        </p:nvSpPr>
        <p:spPr>
          <a:xfrm>
            <a:off x="4980191" y="1965365"/>
            <a:ext cx="14318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Ethics in global business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2B8DE3DC-E5E6-489F-B394-DC4222A8C4F7}"/>
              </a:ext>
            </a:extLst>
          </p:cNvPr>
          <p:cNvSpPr txBox="1"/>
          <p:nvPr/>
        </p:nvSpPr>
        <p:spPr>
          <a:xfrm>
            <a:off x="3266443" y="1991100"/>
            <a:ext cx="16745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Controlling MNCs</a:t>
            </a: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357EA7B3-A580-48F0-BCAA-DBE2A69EA332}"/>
              </a:ext>
            </a:extLst>
          </p:cNvPr>
          <p:cNvSpPr txBox="1"/>
          <p:nvPr/>
        </p:nvSpPr>
        <p:spPr>
          <a:xfrm>
            <a:off x="1928850" y="1757690"/>
            <a:ext cx="12574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task</a:t>
            </a:r>
          </a:p>
        </p:txBody>
      </p:sp>
      <p:pic>
        <p:nvPicPr>
          <p:cNvPr id="2" name="Picture 1" descr="A group of logos of brands&#10;&#10;AI-generated content may be incorrect.">
            <a:extLst>
              <a:ext uri="{FF2B5EF4-FFF2-40B4-BE49-F238E27FC236}">
                <a16:creationId xmlns:a16="http://schemas.microsoft.com/office/drawing/2014/main" id="{CF1068AB-CB40-54CC-85AC-FF556BE1E5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5491" y="961842"/>
            <a:ext cx="1625752" cy="8626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561B1D-5489-FEC4-7598-39DE5AA735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716" y="3524117"/>
            <a:ext cx="993214" cy="818423"/>
          </a:xfrm>
          <a:prstGeom prst="rect">
            <a:avLst/>
          </a:prstGeom>
        </p:spPr>
      </p:pic>
      <p:pic>
        <p:nvPicPr>
          <p:cNvPr id="15" name="Picture 14" descr="A diagram of a business&#10;&#10;AI-generated content may be incorrect.">
            <a:extLst>
              <a:ext uri="{FF2B5EF4-FFF2-40B4-BE49-F238E27FC236}">
                <a16:creationId xmlns:a16="http://schemas.microsoft.com/office/drawing/2014/main" id="{09A71167-E349-D114-2332-FBCB73E536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95746" y="5510709"/>
            <a:ext cx="1445547" cy="823450"/>
          </a:xfrm>
          <a:prstGeom prst="rect">
            <a:avLst/>
          </a:prstGeom>
        </p:spPr>
      </p:pic>
      <p:pic>
        <p:nvPicPr>
          <p:cNvPr id="17" name="Picture 16" descr="A diagram of a job interview&#10;&#10;AI-generated content may be incorrect.">
            <a:extLst>
              <a:ext uri="{FF2B5EF4-FFF2-40B4-BE49-F238E27FC236}">
                <a16:creationId xmlns:a16="http://schemas.microsoft.com/office/drawing/2014/main" id="{0CC94DD1-13FB-BE50-5FDF-AC7B070C20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3980" y="8043103"/>
            <a:ext cx="1200373" cy="809228"/>
          </a:xfrm>
          <a:prstGeom prst="rect">
            <a:avLst/>
          </a:prstGeom>
        </p:spPr>
      </p:pic>
      <p:pic>
        <p:nvPicPr>
          <p:cNvPr id="23" name="Picture 22" descr="A whiteboard with blue text and icons&#10;&#10;AI-generated content may be incorrect.">
            <a:extLst>
              <a:ext uri="{FF2B5EF4-FFF2-40B4-BE49-F238E27FC236}">
                <a16:creationId xmlns:a16="http://schemas.microsoft.com/office/drawing/2014/main" id="{B8071835-9C44-F534-F222-E4F602A1FF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7108" y="9806137"/>
            <a:ext cx="1027254" cy="956072"/>
          </a:xfrm>
          <a:prstGeom prst="rect">
            <a:avLst/>
          </a:prstGeom>
        </p:spPr>
      </p:pic>
      <p:pic>
        <p:nvPicPr>
          <p:cNvPr id="56" name="Picture 55" descr="A blue scale with green and red signs&#10;&#10;AI-generated content may be incorrect.">
            <a:extLst>
              <a:ext uri="{FF2B5EF4-FFF2-40B4-BE49-F238E27FC236}">
                <a16:creationId xmlns:a16="http://schemas.microsoft.com/office/drawing/2014/main" id="{AC4725FB-2B02-575D-04D3-91E6F0AE912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047" y="13977227"/>
            <a:ext cx="1032819" cy="449925"/>
          </a:xfrm>
          <a:prstGeom prst="rect">
            <a:avLst/>
          </a:prstGeom>
        </p:spPr>
      </p:pic>
      <p:pic>
        <p:nvPicPr>
          <p:cNvPr id="64" name="Picture 63" descr="A person sitting at a desk with a computer&#10;&#10;AI-generated content may be incorrect.">
            <a:extLst>
              <a:ext uri="{FF2B5EF4-FFF2-40B4-BE49-F238E27FC236}">
                <a16:creationId xmlns:a16="http://schemas.microsoft.com/office/drawing/2014/main" id="{760C7C24-CBCA-42A2-2F63-A9FCD921B3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4600" y="16115804"/>
            <a:ext cx="1013148" cy="611253"/>
          </a:xfrm>
          <a:prstGeom prst="rect">
            <a:avLst/>
          </a:prstGeom>
        </p:spPr>
      </p:pic>
      <p:pic>
        <p:nvPicPr>
          <p:cNvPr id="65" name="Picture 64" descr="A green pound sign on top of a stack of gold coins&#10;&#10;AI-generated content may be incorrect.">
            <a:extLst>
              <a:ext uri="{FF2B5EF4-FFF2-40B4-BE49-F238E27FC236}">
                <a16:creationId xmlns:a16="http://schemas.microsoft.com/office/drawing/2014/main" id="{F7E73759-ECFA-075D-458E-38332FFD370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32619" y="9800763"/>
            <a:ext cx="1045268" cy="844417"/>
          </a:xfrm>
          <a:prstGeom prst="rect">
            <a:avLst/>
          </a:prstGeom>
        </p:spPr>
      </p:pic>
      <p:pic>
        <p:nvPicPr>
          <p:cNvPr id="66" name="Picture 65" descr="A green pound sign on top of a stack of gold coins&#10;&#10;AI-generated content may be incorrect.">
            <a:extLst>
              <a:ext uri="{FF2B5EF4-FFF2-40B4-BE49-F238E27FC236}">
                <a16:creationId xmlns:a16="http://schemas.microsoft.com/office/drawing/2014/main" id="{37E6F120-D3A6-5623-9A02-5CC2F7B1796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65024" y="14607217"/>
            <a:ext cx="1014605" cy="90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874FAF-6592-44EE-A12E-ECFAC90048BA}"/>
</file>

<file path=customXml/itemProps2.xml><?xml version="1.0" encoding="utf-8"?>
<ds:datastoreItem xmlns:ds="http://schemas.openxmlformats.org/officeDocument/2006/customXml" ds:itemID="{23065176-7E04-4A68-8F15-58E4CF0990C6}">
  <ds:schemaRefs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bf91ffd2-734a-4696-a94d-ffe7c3ef99ef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18096</TotalTime>
  <Words>208</Words>
  <Application>Microsoft Office PowerPoint</Application>
  <PresentationFormat>Custom</PresentationFormat>
  <Paragraphs>75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Caroline Kamara</cp:lastModifiedBy>
  <cp:revision>360</cp:revision>
  <cp:lastPrinted>2018-09-02T17:44:52Z</cp:lastPrinted>
  <dcterms:created xsi:type="dcterms:W3CDTF">2018-02-08T08:28:53Z</dcterms:created>
  <dcterms:modified xsi:type="dcterms:W3CDTF">2026-05-21T15:01:04Z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